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95" r:id="rId2"/>
    <p:sldId id="276" r:id="rId3"/>
    <p:sldId id="281" r:id="rId4"/>
    <p:sldId id="259" r:id="rId5"/>
    <p:sldId id="283" r:id="rId6"/>
    <p:sldId id="260" r:id="rId7"/>
    <p:sldId id="293" r:id="rId8"/>
    <p:sldId id="284" r:id="rId9"/>
    <p:sldId id="291" r:id="rId10"/>
    <p:sldId id="287" r:id="rId11"/>
  </p:sldIdLst>
  <p:sldSz cx="7556500" cy="5334000"/>
  <p:notesSz cx="9872663" cy="6791325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077AA882-E242-4E69-A14B-23AED0A315BA}">
          <p14:sldIdLst>
            <p14:sldId id="295"/>
            <p14:sldId id="276"/>
            <p14:sldId id="281"/>
          </p14:sldIdLst>
        </p14:section>
        <p14:section name="Раздел без заголовка" id="{8EB98632-119D-4E88-9333-D9F11098DC70}">
          <p14:sldIdLst>
            <p14:sldId id="259"/>
            <p14:sldId id="283"/>
            <p14:sldId id="260"/>
            <p14:sldId id="293"/>
            <p14:sldId id="284"/>
            <p14:sldId id="291"/>
            <p14:sldId id="28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96" d="100"/>
          <a:sy n="196" d="100"/>
        </p:scale>
        <p:origin x="1836" y="15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ru-RU" sz="16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Динамика развития движения Абилимпикс в Псковской области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2016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Лист1!$A$2:$A$7</c:f>
              <c:strCache>
                <c:ptCount val="4"/>
                <c:pt idx="0">
                  <c:v>количество компетенций</c:v>
                </c:pt>
                <c:pt idx="1">
                  <c:v>количество участников</c:v>
                </c:pt>
                <c:pt idx="2">
                  <c:v>количество экспертов</c:v>
                </c:pt>
                <c:pt idx="3">
                  <c:v>количество волонтеров</c:v>
                </c:pt>
              </c:strCache>
            </c:strRef>
          </c:cat>
          <c:val>
            <c:numRef>
              <c:f>Лист1!$B$2:$B$7</c:f>
              <c:numCache>
                <c:formatCode>General</c:formatCode>
                <c:ptCount val="6"/>
                <c:pt idx="0">
                  <c:v>2</c:v>
                </c:pt>
                <c:pt idx="1">
                  <c:v>13</c:v>
                </c:pt>
                <c:pt idx="2">
                  <c:v>10</c:v>
                </c:pt>
                <c:pt idx="3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4C-43D4-9AB6-50D0CA711884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2017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Лист1!$A$2:$A$7</c:f>
              <c:strCache>
                <c:ptCount val="4"/>
                <c:pt idx="0">
                  <c:v>количество компетенций</c:v>
                </c:pt>
                <c:pt idx="1">
                  <c:v>количество участников</c:v>
                </c:pt>
                <c:pt idx="2">
                  <c:v>количество экспертов</c:v>
                </c:pt>
                <c:pt idx="3">
                  <c:v>количество волонтеров</c:v>
                </c:pt>
              </c:strCache>
            </c:strRef>
          </c:cat>
          <c:val>
            <c:numRef>
              <c:f>Лист1!$C$2:$C$7</c:f>
              <c:numCache>
                <c:formatCode>General</c:formatCode>
                <c:ptCount val="6"/>
                <c:pt idx="0">
                  <c:v>1</c:v>
                </c:pt>
                <c:pt idx="1">
                  <c:v>6</c:v>
                </c:pt>
                <c:pt idx="2">
                  <c:v>5</c:v>
                </c:pt>
                <c:pt idx="3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84C-43D4-9AB6-50D0CA711884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Лист1!$A$2:$A$7</c:f>
              <c:strCache>
                <c:ptCount val="4"/>
                <c:pt idx="0">
                  <c:v>количество компетенций</c:v>
                </c:pt>
                <c:pt idx="1">
                  <c:v>количество участников</c:v>
                </c:pt>
                <c:pt idx="2">
                  <c:v>количество экспертов</c:v>
                </c:pt>
                <c:pt idx="3">
                  <c:v>количество волонтеров</c:v>
                </c:pt>
              </c:strCache>
            </c:strRef>
          </c:cat>
          <c:val>
            <c:numRef>
              <c:f>Лист1!$D$2:$D$7</c:f>
              <c:numCache>
                <c:formatCode>General</c:formatCode>
                <c:ptCount val="6"/>
                <c:pt idx="0">
                  <c:v>11</c:v>
                </c:pt>
                <c:pt idx="1">
                  <c:v>60</c:v>
                </c:pt>
                <c:pt idx="2">
                  <c:v>62</c:v>
                </c:pt>
                <c:pt idx="3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84C-43D4-9AB6-50D0CA711884}"/>
            </c:ext>
          </c:extLst>
        </c:ser>
        <c:ser>
          <c:idx val="3"/>
          <c:order val="3"/>
          <c:tx>
            <c:strRef>
              <c:f>Лист1!$E$1</c:f>
              <c:strCache>
                <c:ptCount val="1"/>
                <c:pt idx="0">
                  <c:v>2019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Лист1!$A$2:$A$7</c:f>
              <c:strCache>
                <c:ptCount val="4"/>
                <c:pt idx="0">
                  <c:v>количество компетенций</c:v>
                </c:pt>
                <c:pt idx="1">
                  <c:v>количество участников</c:v>
                </c:pt>
                <c:pt idx="2">
                  <c:v>количество экспертов</c:v>
                </c:pt>
                <c:pt idx="3">
                  <c:v>количество волонтеров</c:v>
                </c:pt>
              </c:strCache>
            </c:strRef>
          </c:cat>
          <c:val>
            <c:numRef>
              <c:f>Лист1!$E$2:$E$7</c:f>
              <c:numCache>
                <c:formatCode>General</c:formatCode>
                <c:ptCount val="6"/>
                <c:pt idx="0">
                  <c:v>13</c:v>
                </c:pt>
                <c:pt idx="1">
                  <c:v>85</c:v>
                </c:pt>
                <c:pt idx="2">
                  <c:v>73</c:v>
                </c:pt>
                <c:pt idx="3">
                  <c:v>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84C-43D4-9AB6-50D0CA711884}"/>
            </c:ext>
          </c:extLst>
        </c:ser>
        <c:ser>
          <c:idx val="4"/>
          <c:order val="4"/>
          <c:tx>
            <c:strRef>
              <c:f>Лист1!$F$1</c:f>
              <c:strCache>
                <c:ptCount val="1"/>
                <c:pt idx="0">
                  <c:v>2020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Лист1!$A$2:$A$7</c:f>
              <c:strCache>
                <c:ptCount val="4"/>
                <c:pt idx="0">
                  <c:v>количество компетенций</c:v>
                </c:pt>
                <c:pt idx="1">
                  <c:v>количество участников</c:v>
                </c:pt>
                <c:pt idx="2">
                  <c:v>количество экспертов</c:v>
                </c:pt>
                <c:pt idx="3">
                  <c:v>количество волонтеров</c:v>
                </c:pt>
              </c:strCache>
            </c:strRef>
          </c:cat>
          <c:val>
            <c:numRef>
              <c:f>Лист1!$F$2:$F$7</c:f>
              <c:numCache>
                <c:formatCode>General</c:formatCode>
                <c:ptCount val="6"/>
                <c:pt idx="0">
                  <c:v>17</c:v>
                </c:pt>
                <c:pt idx="1">
                  <c:v>100</c:v>
                </c:pt>
                <c:pt idx="2">
                  <c:v>82</c:v>
                </c:pt>
                <c:pt idx="3">
                  <c:v>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84C-43D4-9AB6-50D0CA711884}"/>
            </c:ext>
          </c:extLst>
        </c:ser>
        <c:ser>
          <c:idx val="5"/>
          <c:order val="5"/>
          <c:tx>
            <c:strRef>
              <c:f>Лист1!$G$1</c:f>
              <c:strCache>
                <c:ptCount val="1"/>
                <c:pt idx="0">
                  <c:v>2021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Лист1!$A$2:$A$7</c:f>
              <c:strCache>
                <c:ptCount val="4"/>
                <c:pt idx="0">
                  <c:v>количество компетенций</c:v>
                </c:pt>
                <c:pt idx="1">
                  <c:v>количество участников</c:v>
                </c:pt>
                <c:pt idx="2">
                  <c:v>количество экспертов</c:v>
                </c:pt>
                <c:pt idx="3">
                  <c:v>количество волонтеров</c:v>
                </c:pt>
              </c:strCache>
            </c:strRef>
          </c:cat>
          <c:val>
            <c:numRef>
              <c:f>Лист1!$G$2:$G$7</c:f>
              <c:numCache>
                <c:formatCode>General</c:formatCode>
                <c:ptCount val="6"/>
                <c:pt idx="0">
                  <c:v>15</c:v>
                </c:pt>
                <c:pt idx="1">
                  <c:v>105</c:v>
                </c:pt>
                <c:pt idx="2">
                  <c:v>70</c:v>
                </c:pt>
                <c:pt idx="3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984C-43D4-9AB6-50D0CA711884}"/>
            </c:ext>
          </c:extLst>
        </c:ser>
        <c:ser>
          <c:idx val="6"/>
          <c:order val="6"/>
          <c:tx>
            <c:strRef>
              <c:f>Лист1!$H$1</c:f>
              <c:strCache>
                <c:ptCount val="1"/>
                <c:pt idx="0">
                  <c:v>2022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Лист1!$A$2:$A$7</c:f>
              <c:strCache>
                <c:ptCount val="4"/>
                <c:pt idx="0">
                  <c:v>количество компетенций</c:v>
                </c:pt>
                <c:pt idx="1">
                  <c:v>количество участников</c:v>
                </c:pt>
                <c:pt idx="2">
                  <c:v>количество экспертов</c:v>
                </c:pt>
                <c:pt idx="3">
                  <c:v>количество волонтеров</c:v>
                </c:pt>
              </c:strCache>
            </c:strRef>
          </c:cat>
          <c:val>
            <c:numRef>
              <c:f>Лист1!$H$2:$H$7</c:f>
              <c:numCache>
                <c:formatCode>General</c:formatCode>
                <c:ptCount val="6"/>
                <c:pt idx="0">
                  <c:v>19</c:v>
                </c:pt>
                <c:pt idx="1">
                  <c:v>139</c:v>
                </c:pt>
                <c:pt idx="2">
                  <c:v>105</c:v>
                </c:pt>
                <c:pt idx="3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984C-43D4-9AB6-50D0CA7118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99"/>
        <c:axId val="1560585151"/>
        <c:axId val="1490885951"/>
      </c:barChart>
      <c:catAx>
        <c:axId val="15605851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cap="none" spc="0" normalizeH="0" baseline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ru-RU"/>
          </a:p>
        </c:txPr>
        <c:crossAx val="1490885951"/>
        <c:crosses val="autoZero"/>
        <c:auto val="1"/>
        <c:lblAlgn val="ctr"/>
        <c:lblOffset val="100"/>
        <c:noMultiLvlLbl val="0"/>
      </c:catAx>
      <c:valAx>
        <c:axId val="14908859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56058515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4">
        <a:lumMod val="20000"/>
        <a:lumOff val="80000"/>
      </a:schemeClr>
    </a:solidFill>
    <a:ln w="9525" cap="flat" cmpd="sng" algn="ctr">
      <a:solidFill>
        <a:srgbClr val="0070C0"/>
      </a:solidFill>
      <a:round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Динамика развития региональных компетенций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2019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Лист1!$A$2:$A$5</c:f>
              <c:strCache>
                <c:ptCount val="4"/>
                <c:pt idx="0">
                  <c:v>региональные компетенции</c:v>
                </c:pt>
                <c:pt idx="1">
                  <c:v>участники категории школьники</c:v>
                </c:pt>
                <c:pt idx="2">
                  <c:v>участники категории специалисты</c:v>
                </c:pt>
                <c:pt idx="3">
                  <c:v>участники категории студенты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1</c:v>
                </c:pt>
                <c:pt idx="1">
                  <c:v>5</c:v>
                </c:pt>
                <c:pt idx="2">
                  <c:v>0</c:v>
                </c:pt>
                <c:pt idx="3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3C-4850-AB8E-0E35148B42EF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2021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Лист1!$A$2:$A$5</c:f>
              <c:strCache>
                <c:ptCount val="4"/>
                <c:pt idx="0">
                  <c:v>региональные компетенции</c:v>
                </c:pt>
                <c:pt idx="1">
                  <c:v>участники категории школьники</c:v>
                </c:pt>
                <c:pt idx="2">
                  <c:v>участники категории специалисты</c:v>
                </c:pt>
                <c:pt idx="3">
                  <c:v>участники категории студенты</c:v>
                </c:pt>
              </c:strCache>
            </c:strRef>
          </c:cat>
          <c:val>
            <c:numRef>
              <c:f>Лист1!$C$2:$C$5</c:f>
              <c:numCache>
                <c:formatCode>General</c:formatCode>
                <c:ptCount val="4"/>
                <c:pt idx="0">
                  <c:v>1</c:v>
                </c:pt>
                <c:pt idx="1">
                  <c:v>5</c:v>
                </c:pt>
                <c:pt idx="2">
                  <c:v>0</c:v>
                </c:pt>
                <c:pt idx="3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C3C-4850-AB8E-0E35148B42EF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2022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Лист1!$A$2:$A$5</c:f>
              <c:strCache>
                <c:ptCount val="4"/>
                <c:pt idx="0">
                  <c:v>региональные компетенции</c:v>
                </c:pt>
                <c:pt idx="1">
                  <c:v>участники категории школьники</c:v>
                </c:pt>
                <c:pt idx="2">
                  <c:v>участники категории специалисты</c:v>
                </c:pt>
                <c:pt idx="3">
                  <c:v>участники категории студенты</c:v>
                </c:pt>
              </c:strCache>
            </c:strRef>
          </c:cat>
          <c:val>
            <c:numRef>
              <c:f>Лист1!$D$2:$D$5</c:f>
              <c:numCache>
                <c:formatCode>General</c:formatCode>
                <c:ptCount val="4"/>
                <c:pt idx="0">
                  <c:v>3</c:v>
                </c:pt>
                <c:pt idx="1">
                  <c:v>5</c:v>
                </c:pt>
                <c:pt idx="2">
                  <c:v>8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C3C-4850-AB8E-0E35148B42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61615679"/>
        <c:axId val="1461176095"/>
      </c:barChart>
      <c:catAx>
        <c:axId val="14616156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ru-RU"/>
          </a:p>
        </c:txPr>
        <c:crossAx val="1461176095"/>
        <c:crosses val="autoZero"/>
        <c:auto val="1"/>
        <c:lblAlgn val="ctr"/>
        <c:lblOffset val="100"/>
        <c:noMultiLvlLbl val="0"/>
      </c:catAx>
      <c:valAx>
        <c:axId val="14611760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206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ru-RU"/>
          </a:p>
        </c:txPr>
        <c:crossAx val="146161567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2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jpeg>
</file>

<file path=ppt/media/image27.jpeg>
</file>

<file path=ppt/media/image28.png>
</file>

<file path=ppt/media/image29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313" cy="339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5592763" y="0"/>
            <a:ext cx="4278312" cy="339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97B99F-2FA0-4C07-B849-DEAC1E73AB8D}" type="datetimeFigureOut">
              <a:rPr lang="ru-RU" smtClean="0"/>
              <a:t>14.02.2024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313113" y="849313"/>
            <a:ext cx="3246437" cy="2292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987425" y="3268663"/>
            <a:ext cx="7897813" cy="26733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6451600"/>
            <a:ext cx="4278313" cy="339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5592763" y="6451600"/>
            <a:ext cx="4278312" cy="339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497B7-5F3C-4130-B31F-6E1DC3350D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178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E497B7-5F3C-4130-B31F-6E1DC3350DDE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1530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E497B7-5F3C-4130-B31F-6E1DC3350DDE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7642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67213" y="1653540"/>
            <a:ext cx="6428422" cy="11201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34427" y="2987040"/>
            <a:ext cx="5293995" cy="1333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2/14/2024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2/14/2024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78142" y="1226820"/>
            <a:ext cx="3289839" cy="35204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894867" y="1226820"/>
            <a:ext cx="3289839" cy="35204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2/14/2024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2/14/2024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2/14/2024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1-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1A38995-6679-6687-0DCA-954187F5EF30}"/>
              </a:ext>
            </a:extLst>
          </p:cNvPr>
          <p:cNvSpPr/>
          <p:nvPr userDrawn="1"/>
        </p:nvSpPr>
        <p:spPr>
          <a:xfrm>
            <a:off x="0" y="0"/>
            <a:ext cx="7556500" cy="533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116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CA80E89-87BB-ED97-245E-4D84CF794B2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35941" y="3892954"/>
            <a:ext cx="607328" cy="91562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B58F560-29EB-8305-EB2C-997674CFB5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r="43463"/>
          <a:stretch/>
        </p:blipFill>
        <p:spPr>
          <a:xfrm>
            <a:off x="323396" y="3691663"/>
            <a:ext cx="1279576" cy="1398973"/>
          </a:xfrm>
          <a:prstGeom prst="rect">
            <a:avLst/>
          </a:prstGeom>
        </p:spPr>
      </p:pic>
      <p:sp>
        <p:nvSpPr>
          <p:cNvPr id="13" name="Заголовок 17">
            <a:extLst>
              <a:ext uri="{FF2B5EF4-FFF2-40B4-BE49-F238E27FC236}">
                <a16:creationId xmlns:a16="http://schemas.microsoft.com/office/drawing/2014/main" id="{F0A7E869-D66C-3025-90A9-A07F6DDE11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688" y="602928"/>
            <a:ext cx="6887125" cy="1373453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2975" b="0" i="0">
                <a:solidFill>
                  <a:schemeClr val="bg1"/>
                </a:solidFill>
                <a:latin typeface="Futura PT Bold" panose="020B0502020204020303" pitchFamily="34" charset="0"/>
              </a:defRPr>
            </a:lvl1pPr>
          </a:lstStyle>
          <a:p>
            <a:pPr lvl="0"/>
            <a:r>
              <a:rPr lang="ru-RU" dirty="0"/>
              <a:t>Название темы </a:t>
            </a:r>
            <a:br>
              <a:rPr lang="ru-RU" dirty="0"/>
            </a:br>
            <a:r>
              <a:rPr lang="ru-RU" dirty="0"/>
              <a:t>на 3 строчки </a:t>
            </a:r>
            <a:br>
              <a:rPr lang="ru-RU" dirty="0"/>
            </a:br>
            <a:r>
              <a:rPr lang="ru-RU" dirty="0"/>
              <a:t>48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D787444-0B2E-7F71-BA11-369E77918BC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4688" y="2294588"/>
            <a:ext cx="4587612" cy="2289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88" b="0" i="0">
                <a:solidFill>
                  <a:schemeClr val="bg1"/>
                </a:solidFill>
                <a:latin typeface="Futura PT Bold" panose="020B0502020204020303" pitchFamily="34" charset="0"/>
              </a:defRPr>
            </a:lvl1pPr>
          </a:lstStyle>
          <a:p>
            <a:pPr lvl="0"/>
            <a:r>
              <a:rPr lang="ru-RU" dirty="0"/>
              <a:t>Имя Фамилия в 1 строку</a:t>
            </a:r>
            <a:r>
              <a:rPr lang="en-US" dirty="0"/>
              <a:t> 24pt</a:t>
            </a:r>
            <a:endParaRPr lang="en-RU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6F7F3F0F-E424-A105-714A-28198645F5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4688" y="2707062"/>
            <a:ext cx="4587612" cy="1526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992" b="0" i="0">
                <a:solidFill>
                  <a:schemeClr val="bg1"/>
                </a:solidFill>
                <a:latin typeface="Futura PT Medium" panose="020B0502020204020303" pitchFamily="34" charset="0"/>
              </a:defRPr>
            </a:lvl1pPr>
          </a:lstStyle>
          <a:p>
            <a:pPr lvl="0"/>
            <a:r>
              <a:rPr lang="ru-RU" dirty="0"/>
              <a:t>Должность, сервис</a:t>
            </a:r>
            <a:r>
              <a:rPr lang="en-US" dirty="0"/>
              <a:t> 16pt</a:t>
            </a:r>
            <a:endParaRPr lang="en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895244C-78F1-4C00-9824-B526606FC09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704611" y="3899033"/>
            <a:ext cx="746488" cy="90514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D33496C-54DA-4AEC-AFF8-29259EA0392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804192" y="3996747"/>
            <a:ext cx="1397165" cy="74797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291536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3155">
          <p15:clr>
            <a:srgbClr val="FBAE40"/>
          </p15:clr>
        </p15:guide>
        <p15:guide id="3" orient="horz" pos="3899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3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C1D2D758-BF9D-DDF8-A04D-D6AEED5B2573}"/>
              </a:ext>
            </a:extLst>
          </p:cNvPr>
          <p:cNvSpPr/>
          <p:nvPr userDrawn="1"/>
        </p:nvSpPr>
        <p:spPr>
          <a:xfrm>
            <a:off x="0" y="0"/>
            <a:ext cx="7556500" cy="533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11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AECBD5-97F7-15D5-BBBE-C272C1C4F371}"/>
              </a:ext>
            </a:extLst>
          </p:cNvPr>
          <p:cNvSpPr txBox="1"/>
          <p:nvPr userDrawn="1"/>
        </p:nvSpPr>
        <p:spPr>
          <a:xfrm>
            <a:off x="371850" y="3613345"/>
            <a:ext cx="2647871" cy="9156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ru-RU" sz="2975" b="1" i="0" dirty="0">
                <a:solidFill>
                  <a:schemeClr val="bg1"/>
                </a:solidFill>
                <a:latin typeface="Futura PT Bold" panose="020B0502020204020303" pitchFamily="34" charset="0"/>
              </a:rPr>
              <a:t>Спасибо за 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0205027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25">
          <p15:clr>
            <a:srgbClr val="FBAE40"/>
          </p15:clr>
        </p15:guide>
        <p15:guide id="2" pos="363">
          <p15:clr>
            <a:srgbClr val="FBAE40"/>
          </p15:clr>
        </p15:guide>
        <p15:guide id="3" orient="horz" pos="3975">
          <p15:clr>
            <a:srgbClr val="FBAE40"/>
          </p15:clr>
        </p15:guide>
        <p15:guide id="4" pos="7258">
          <p15:clr>
            <a:srgbClr val="FBAE40"/>
          </p15:clr>
        </p15:guide>
        <p15:guide id="5" orient="horz" pos="3433">
          <p15:clr>
            <a:srgbClr val="FBAE40"/>
          </p15:clr>
        </p15:guide>
        <p15:guide id="6" orient="horz" pos="937">
          <p15:clr>
            <a:srgbClr val="FBAE40"/>
          </p15:clr>
        </p15:guide>
        <p15:guide id="7" pos="415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8142" y="213360"/>
            <a:ext cx="6806565" cy="8534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8142" y="1226820"/>
            <a:ext cx="6806565" cy="35204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71369" y="4960620"/>
            <a:ext cx="2420112" cy="2667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8142" y="4960620"/>
            <a:ext cx="1739455" cy="2667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2/14/2024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45252" y="4960620"/>
            <a:ext cx="1739455" cy="2667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7" r:id="rId6"/>
    <p:sldLayoutId id="2147483668" r:id="rId7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pkptis.pskovedu.ru/" TargetMode="External"/><Relationship Id="rId2" Type="http://schemas.openxmlformats.org/officeDocument/2006/relationships/hyperlink" Target="mailto:org1040@pskovedu.ru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hyperlink" Target="mailto:verk.olga@mail.ru" TargetMode="External"/><Relationship Id="rId7" Type="http://schemas.openxmlformats.org/officeDocument/2006/relationships/image" Target="../media/image16.png"/><Relationship Id="rId2" Type="http://schemas.openxmlformats.org/officeDocument/2006/relationships/hyperlink" Target="mailto:ai71@list.ru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5" Type="http://schemas.openxmlformats.org/officeDocument/2006/relationships/hyperlink" Target="mailto:verk.olga@mail.ru" TargetMode="External"/><Relationship Id="rId4" Type="http://schemas.openxmlformats.org/officeDocument/2006/relationships/hyperlink" Target="mailto:ai71@list.ru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5" Type="http://schemas.openxmlformats.org/officeDocument/2006/relationships/hyperlink" Target="mailto:verk.olga@mail.ru" TargetMode="External"/><Relationship Id="rId4" Type="http://schemas.openxmlformats.org/officeDocument/2006/relationships/hyperlink" Target="mailto:ai71@list.ru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jpeg"/><Relationship Id="rId5" Type="http://schemas.openxmlformats.org/officeDocument/2006/relationships/hyperlink" Target="mailto:verk.olga@mail.ru" TargetMode="External"/><Relationship Id="rId4" Type="http://schemas.openxmlformats.org/officeDocument/2006/relationships/hyperlink" Target="mailto:ai71@list.ru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jpeg"/><Relationship Id="rId5" Type="http://schemas.openxmlformats.org/officeDocument/2006/relationships/hyperlink" Target="mailto:verk.olga@mail.ru" TargetMode="External"/><Relationship Id="rId4" Type="http://schemas.openxmlformats.org/officeDocument/2006/relationships/hyperlink" Target="mailto:ai71@list.ru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ai71@list.ru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5" Type="http://schemas.openxmlformats.org/officeDocument/2006/relationships/chart" Target="../charts/chart2.xml"/><Relationship Id="rId4" Type="http://schemas.openxmlformats.org/officeDocument/2006/relationships/hyperlink" Target="mailto:verk.olga@mail.ru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7C5C4926-AD79-4A83-9DEE-489E0387A3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08152" y="457200"/>
            <a:ext cx="6400355" cy="686919"/>
          </a:xfrm>
        </p:spPr>
        <p:txBody>
          <a:bodyPr/>
          <a:lstStyle/>
          <a:p>
            <a:pPr algn="ctr"/>
            <a:r>
              <a:rPr lang="ru-RU" b="1" dirty="0">
                <a:latin typeface="Times New Roman" pitchFamily="18" charset="0"/>
                <a:cs typeface="Times New Roman" pitchFamily="18" charset="0"/>
              </a:rPr>
              <a:t>ГБПОУ ПО</a:t>
            </a:r>
          </a:p>
          <a:p>
            <a:pPr algn="ctr"/>
            <a:r>
              <a:rPr lang="ru-RU" b="1" dirty="0">
                <a:latin typeface="Times New Roman" pitchFamily="18" charset="0"/>
                <a:cs typeface="Times New Roman" pitchFamily="18" charset="0"/>
              </a:rPr>
              <a:t>  «Псковский колледж профессиональных технологий и сервиса»</a:t>
            </a:r>
          </a:p>
          <a:p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08E3B258-A03C-4079-8702-36B9E09642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8152" y="2693893"/>
            <a:ext cx="2227097" cy="610680"/>
          </a:xfrm>
        </p:spPr>
        <p:txBody>
          <a:bodyPr/>
          <a:lstStyle/>
          <a:p>
            <a:r>
              <a:rPr lang="ru-RU" kern="150" dirty="0"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Исполнители:</a:t>
            </a:r>
          </a:p>
          <a:p>
            <a:r>
              <a:rPr lang="ru-RU" kern="150" dirty="0" err="1"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Верхоглядова</a:t>
            </a:r>
            <a:r>
              <a:rPr lang="ru-RU" kern="150" dirty="0"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Ольга Петровна</a:t>
            </a:r>
          </a:p>
          <a:p>
            <a:r>
              <a:rPr lang="en-US" kern="150" dirty="0" err="1"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Алексеева</a:t>
            </a:r>
            <a:r>
              <a:rPr lang="en-US" kern="150" dirty="0"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  <a:r>
              <a:rPr lang="en-US" kern="150" dirty="0" err="1"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Инна</a:t>
            </a:r>
            <a:r>
              <a:rPr lang="en-US" kern="150" dirty="0"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  <a:r>
              <a:rPr lang="en-US" kern="150" dirty="0" err="1"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Алексеевна</a:t>
            </a:r>
            <a:endParaRPr lang="ru-RU" dirty="0"/>
          </a:p>
          <a:p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19C848-1869-40AE-B94A-7A186384B840}"/>
              </a:ext>
            </a:extLst>
          </p:cNvPr>
          <p:cNvSpPr txBox="1"/>
          <p:nvPr/>
        </p:nvSpPr>
        <p:spPr>
          <a:xfrm>
            <a:off x="958850" y="1295400"/>
            <a:ext cx="570344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Инклюзивное пространство региональных компетенций конкурсов</a:t>
            </a:r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профессионального</a:t>
            </a:r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мастерства</a:t>
            </a:r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 «</a:t>
            </a:r>
            <a:r>
              <a:rPr lang="ru-RU" sz="1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Абилимпикс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 </a:t>
            </a:r>
            <a:endParaRPr lang="ru-RU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3046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B7F689C-F173-4134-8B0C-E0236A182FCA}"/>
              </a:ext>
            </a:extLst>
          </p:cNvPr>
          <p:cNvSpPr txBox="1"/>
          <p:nvPr/>
        </p:nvSpPr>
        <p:spPr>
          <a:xfrm>
            <a:off x="1065505" y="699174"/>
            <a:ext cx="5245194" cy="8812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871" algn="ctr">
              <a:spcBef>
                <a:spcPts val="217"/>
              </a:spcBef>
            </a:pPr>
            <a:r>
              <a:rPr lang="ru-RU" sz="1240" b="1" spc="37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ГБПОУ ПО  »Псковский колледж профессиональных технологий и сервиса» </a:t>
            </a:r>
          </a:p>
          <a:p>
            <a:pPr marL="7871" algn="ctr">
              <a:spcBef>
                <a:spcPts val="217"/>
              </a:spcBef>
            </a:pPr>
            <a:r>
              <a:rPr lang="ru-RU" sz="1240" b="1" spc="37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«</a:t>
            </a:r>
            <a:r>
              <a:rPr lang="ru-RU" sz="124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Инклюзивное пространство региональных компетенций конкурсов</a:t>
            </a:r>
            <a:r>
              <a:rPr lang="ru-RU" sz="124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sz="124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профессионального</a:t>
            </a:r>
            <a:r>
              <a:rPr lang="ru-RU" sz="124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sz="124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мастерства  «</a:t>
            </a:r>
            <a:r>
              <a:rPr lang="ru-RU" sz="124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Абилимпикс</a:t>
            </a:r>
            <a:r>
              <a:rPr lang="ru-RU" sz="124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»</a:t>
            </a:r>
            <a:endParaRPr lang="ru-RU" sz="124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D49146-1FD3-4E82-AD4D-01BF04043694}"/>
              </a:ext>
            </a:extLst>
          </p:cNvPr>
          <p:cNvSpPr txBox="1"/>
          <p:nvPr/>
        </p:nvSpPr>
        <p:spPr>
          <a:xfrm>
            <a:off x="2198980" y="1736897"/>
            <a:ext cx="3777612" cy="23246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16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180020, г.</a:t>
            </a:r>
            <a:r>
              <a:rPr lang="en-US" sz="1116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116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Псков, </a:t>
            </a:r>
            <a:endParaRPr lang="en-US" sz="1116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116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ул.Леона</a:t>
            </a:r>
            <a:r>
              <a:rPr lang="ru-RU" sz="1116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116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Поземского</a:t>
            </a:r>
            <a:r>
              <a:rPr lang="ru-RU" sz="1116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д.122</a:t>
            </a:r>
          </a:p>
          <a:p>
            <a:pPr algn="ctr"/>
            <a:r>
              <a:rPr lang="ru-RU" sz="1116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телефон: +7(8112)70-01-04</a:t>
            </a:r>
            <a:r>
              <a:rPr lang="ru-RU" sz="1116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116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116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org1040@pskovedu.ru</a:t>
            </a:r>
            <a:r>
              <a:rPr lang="ru-RU" sz="1116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116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116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</a:t>
            </a:r>
            <a:r>
              <a:rPr lang="en-US" sz="1116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фициальн</a:t>
            </a:r>
            <a:r>
              <a:rPr lang="ru-RU" sz="1116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ый</a:t>
            </a:r>
            <a:r>
              <a:rPr lang="en-US" sz="1116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16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сайт</a:t>
            </a:r>
            <a:r>
              <a:rPr lang="en-US" sz="1116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116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pkptis.pskovedu.ru</a:t>
            </a:r>
            <a:r>
              <a:rPr lang="ru-RU" sz="1116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  <a:p>
            <a:pPr algn="ctr"/>
            <a:r>
              <a:rPr lang="ru-RU" sz="1116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ru-RU" sz="1116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руководитель РЦРД </a:t>
            </a:r>
            <a:r>
              <a:rPr lang="ru-RU" sz="1116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Абилимпикс</a:t>
            </a:r>
            <a:endParaRPr lang="ru-RU" sz="1116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116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ru-RU" sz="1116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Верхоглядова</a:t>
            </a:r>
            <a:r>
              <a:rPr lang="ru-RU" sz="1116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Ольга Петровна </a:t>
            </a:r>
          </a:p>
          <a:p>
            <a:pPr algn="ctr"/>
            <a:r>
              <a:rPr lang="ru-RU" sz="1116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тел. 88112 70-01-04 (доб.122)</a:t>
            </a:r>
          </a:p>
          <a:p>
            <a:pPr algn="ctr"/>
            <a:endParaRPr lang="ru-RU" sz="1116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116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Заместитель директора по БПОО </a:t>
            </a:r>
            <a:r>
              <a:rPr lang="ru-RU" sz="1116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ПКПТиС</a:t>
            </a:r>
            <a:endParaRPr lang="ru-RU" sz="1116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116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Алексеева Инна Алексеевна</a:t>
            </a:r>
          </a:p>
          <a:p>
            <a:pPr algn="ctr"/>
            <a:r>
              <a:rPr lang="ru-RU" sz="1116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тел. 88112 70-01-04 (доб.107) </a:t>
            </a:r>
          </a:p>
        </p:txBody>
      </p:sp>
      <p:pic>
        <p:nvPicPr>
          <p:cNvPr id="9" name="Объект 17">
            <a:extLst>
              <a:ext uri="{FF2B5EF4-FFF2-40B4-BE49-F238E27FC236}">
                <a16:creationId xmlns:a16="http://schemas.microsoft.com/office/drawing/2014/main" id="{7EF0B46C-0227-41D0-BA46-EB41EEAAAB3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85" y="1551222"/>
            <a:ext cx="975778" cy="975778"/>
          </a:xfrm>
          <a:prstGeom prst="rect">
            <a:avLst/>
          </a:prstGeom>
        </p:spPr>
      </p:pic>
      <p:pic>
        <p:nvPicPr>
          <p:cNvPr id="10" name="Picture 3">
            <a:extLst>
              <a:ext uri="{FF2B5EF4-FFF2-40B4-BE49-F238E27FC236}">
                <a16:creationId xmlns:a16="http://schemas.microsoft.com/office/drawing/2014/main" id="{BCD64D20-0A97-425F-9021-D91307E907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6" t="-99" r="-96" b="-99"/>
          <a:stretch>
            <a:fillRect/>
          </a:stretch>
        </p:blipFill>
        <p:spPr bwMode="auto">
          <a:xfrm>
            <a:off x="5871864" y="1996323"/>
            <a:ext cx="877670" cy="85036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object 23">
            <a:extLst>
              <a:ext uri="{FF2B5EF4-FFF2-40B4-BE49-F238E27FC236}">
                <a16:creationId xmlns:a16="http://schemas.microsoft.com/office/drawing/2014/main" id="{D317DD26-F2FC-4363-A5C1-F58B25B05D49}"/>
              </a:ext>
            </a:extLst>
          </p:cNvPr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384350" y="1013029"/>
            <a:ext cx="410098" cy="340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71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F510F7E6-DB4D-4FAA-B208-223291B3158C}"/>
              </a:ext>
            </a:extLst>
          </p:cNvPr>
          <p:cNvSpPr/>
          <p:nvPr/>
        </p:nvSpPr>
        <p:spPr>
          <a:xfrm>
            <a:off x="120650" y="643369"/>
            <a:ext cx="7315200" cy="26622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ru-RU" b="1" dirty="0">
                <a:solidFill>
                  <a:srgbClr val="00206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СОДЕРЖАНИЕ</a:t>
            </a:r>
          </a:p>
          <a:p>
            <a:pPr algn="ctr">
              <a:spcAft>
                <a:spcPts val="0"/>
              </a:spcAft>
            </a:pPr>
            <a:r>
              <a:rPr lang="ru-RU" b="1" dirty="0">
                <a:solidFill>
                  <a:srgbClr val="00206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Введение</a:t>
            </a:r>
            <a:endParaRPr lang="ru-RU" sz="1400" b="1" dirty="0">
              <a:solidFill>
                <a:srgbClr val="00206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spcBef>
                <a:spcPts val="625"/>
              </a:spcBef>
              <a:spcAft>
                <a:spcPts val="0"/>
              </a:spcAft>
              <a:tabLst>
                <a:tab pos="3508375" algn="l"/>
              </a:tabLst>
            </a:pPr>
            <a:r>
              <a:rPr lang="ru-RU" b="1" dirty="0">
                <a:solidFill>
                  <a:srgbClr val="00206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1. Старт  региональных компетенции. «Макетирование (Деревянное зодчество)» </a:t>
            </a:r>
            <a:endParaRPr lang="ru-RU" sz="1600" b="1" dirty="0">
              <a:solidFill>
                <a:srgbClr val="002060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</a:pPr>
            <a:r>
              <a:rPr lang="ru-RU" b="1" kern="150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2. Вовлечение людей с умственной отсталостью и сложными дефектами в конкурсное движение «</a:t>
            </a:r>
            <a:r>
              <a:rPr lang="ru-RU" b="1" kern="150" dirty="0" err="1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Абилимпикс</a:t>
            </a:r>
            <a:r>
              <a:rPr lang="ru-RU" b="1" kern="150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»</a:t>
            </a:r>
            <a:endParaRPr lang="ru-RU" sz="1600" b="1" kern="150" dirty="0">
              <a:solidFill>
                <a:srgbClr val="002060"/>
              </a:solidFill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algn="ctr">
              <a:spcAft>
                <a:spcPts val="0"/>
              </a:spcAft>
            </a:pPr>
            <a:r>
              <a:rPr lang="ru-RU" b="1" kern="150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2.1  Компетенция  «</a:t>
            </a:r>
            <a:r>
              <a:rPr lang="ru-RU" b="1" kern="150" dirty="0" err="1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Порховский</a:t>
            </a:r>
            <a:r>
              <a:rPr lang="ru-RU" b="1" kern="150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сувенир» </a:t>
            </a:r>
            <a:endParaRPr lang="ru-RU" sz="1600" b="1" kern="150" dirty="0">
              <a:solidFill>
                <a:srgbClr val="002060"/>
              </a:solidFill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algn="ctr">
              <a:spcAft>
                <a:spcPts val="0"/>
              </a:spcAft>
            </a:pPr>
            <a:r>
              <a:rPr lang="ru-RU" b="1" kern="150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2.2  Компетенция  «</a:t>
            </a:r>
            <a:r>
              <a:rPr lang="ru-RU" b="1" kern="150" dirty="0" err="1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Шелонская</a:t>
            </a:r>
            <a:r>
              <a:rPr lang="ru-RU" b="1" kern="150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шаль»</a:t>
            </a:r>
            <a:endParaRPr lang="ru-RU" sz="1600" b="1" kern="150" dirty="0">
              <a:solidFill>
                <a:srgbClr val="002060"/>
              </a:solidFill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algn="ctr">
              <a:spcAft>
                <a:spcPts val="0"/>
              </a:spcAft>
            </a:pPr>
            <a:r>
              <a:rPr lang="ru-RU" b="1" dirty="0">
                <a:solidFill>
                  <a:srgbClr val="00206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Заключение </a:t>
            </a:r>
            <a:endParaRPr lang="ru-RU" sz="1400" b="1" dirty="0">
              <a:solidFill>
                <a:srgbClr val="00206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A607727-B023-45A3-8141-ED33FF9C487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137" y="1112"/>
            <a:ext cx="3597363" cy="205628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815113B-717F-4650-BA6D-3A9CB1E706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20506"/>
            <a:ext cx="3792841" cy="80396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AEE958F-C7CB-4D0E-935F-09FC893BD81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850" y="3517332"/>
            <a:ext cx="3549650" cy="1807143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 cstate="print"/>
          <a:srcRect l="-6" t="-5" r="-6" b="-5"/>
          <a:stretch>
            <a:fillRect/>
          </a:stretch>
        </p:blipFill>
        <p:spPr bwMode="auto">
          <a:xfrm>
            <a:off x="433645" y="2893152"/>
            <a:ext cx="1371600" cy="1479652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</p:pic>
      <p:sp>
        <p:nvSpPr>
          <p:cNvPr id="8" name="object 2"/>
          <p:cNvSpPr/>
          <p:nvPr/>
        </p:nvSpPr>
        <p:spPr>
          <a:xfrm>
            <a:off x="0" y="1"/>
            <a:ext cx="346075" cy="381000"/>
          </a:xfrm>
          <a:custGeom>
            <a:avLst/>
            <a:gdLst/>
            <a:ahLst/>
            <a:cxnLst/>
            <a:rect l="l" t="t" r="r" b="b"/>
            <a:pathLst>
              <a:path w="346075" h="475615">
                <a:moveTo>
                  <a:pt x="0" y="475208"/>
                </a:moveTo>
                <a:lnTo>
                  <a:pt x="345605" y="475208"/>
                </a:lnTo>
                <a:lnTo>
                  <a:pt x="345605" y="0"/>
                </a:lnTo>
                <a:lnTo>
                  <a:pt x="0" y="0"/>
                </a:lnTo>
                <a:lnTo>
                  <a:pt x="0" y="475208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 lIns="0" tIns="0" rIns="0" bIns="0" rtlCol="0"/>
          <a:lstStyle/>
          <a:p>
            <a:pPr algn="ctr"/>
            <a:endParaRPr lang="ru-RU" sz="800" dirty="0">
              <a:solidFill>
                <a:schemeClr val="tx2"/>
              </a:solidFill>
            </a:endParaRPr>
          </a:p>
          <a:p>
            <a:pPr algn="ctr"/>
            <a:r>
              <a:rPr lang="ru-RU" sz="800" dirty="0">
                <a:solidFill>
                  <a:schemeClr val="tx2"/>
                </a:solidFill>
              </a:rPr>
              <a:t>1</a:t>
            </a:r>
            <a:endParaRPr sz="800" dirty="0">
              <a:solidFill>
                <a:schemeClr val="tx2"/>
              </a:solidFill>
            </a:endParaRPr>
          </a:p>
        </p:txBody>
      </p:sp>
      <p:pic>
        <p:nvPicPr>
          <p:cNvPr id="9" name="Рисунок 8" descr="http://www.diaconia.ru/files/547346/b6416d/a1c468/8b4567/rostok.jpg">
            <a:extLst>
              <a:ext uri="{FF2B5EF4-FFF2-40B4-BE49-F238E27FC236}">
                <a16:creationId xmlns:a16="http://schemas.microsoft.com/office/drawing/2014/main" id="{A751327D-787B-4891-AD84-5CB79CB70A18}"/>
              </a:ext>
            </a:extLst>
          </p:cNvPr>
          <p:cNvPicPr/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749551" y="3402400"/>
            <a:ext cx="1600200" cy="12714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Рисунок 9" descr="http://businesspskov.ru/pictures/190905115528.jpg">
            <a:extLst>
              <a:ext uri="{FF2B5EF4-FFF2-40B4-BE49-F238E27FC236}">
                <a16:creationId xmlns:a16="http://schemas.microsoft.com/office/drawing/2014/main" id="{882C96E5-358B-4207-AB5A-8D745040AFDE}"/>
              </a:ext>
            </a:extLst>
          </p:cNvPr>
          <p:cNvPicPr/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623900" y="2996389"/>
            <a:ext cx="1552407" cy="15241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644818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5040007"/>
            <a:ext cx="7560309" cy="288290"/>
          </a:xfrm>
          <a:custGeom>
            <a:avLst/>
            <a:gdLst/>
            <a:ahLst/>
            <a:cxnLst/>
            <a:rect l="l" t="t" r="r" b="b"/>
            <a:pathLst>
              <a:path w="7560309" h="288289">
                <a:moveTo>
                  <a:pt x="0" y="287997"/>
                </a:moveTo>
                <a:lnTo>
                  <a:pt x="7560005" y="287997"/>
                </a:lnTo>
                <a:lnTo>
                  <a:pt x="7560005" y="0"/>
                </a:lnTo>
                <a:lnTo>
                  <a:pt x="0" y="0"/>
                </a:lnTo>
                <a:lnTo>
                  <a:pt x="0" y="287997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5012999" y="658952"/>
            <a:ext cx="2218690" cy="3820795"/>
            <a:chOff x="5012999" y="658952"/>
            <a:chExt cx="2218690" cy="3820795"/>
          </a:xfrm>
        </p:grpSpPr>
        <p:sp>
          <p:nvSpPr>
            <p:cNvPr id="6" name="object 6"/>
            <p:cNvSpPr/>
            <p:nvPr/>
          </p:nvSpPr>
          <p:spPr>
            <a:xfrm>
              <a:off x="5019349" y="828055"/>
              <a:ext cx="2205990" cy="3645535"/>
            </a:xfrm>
            <a:custGeom>
              <a:avLst/>
              <a:gdLst/>
              <a:ahLst/>
              <a:cxnLst/>
              <a:rect l="l" t="t" r="r" b="b"/>
              <a:pathLst>
                <a:path w="2205990" h="3645535">
                  <a:moveTo>
                    <a:pt x="0" y="0"/>
                  </a:moveTo>
                  <a:lnTo>
                    <a:pt x="0" y="3177324"/>
                  </a:lnTo>
                  <a:lnTo>
                    <a:pt x="7312" y="3447883"/>
                  </a:lnTo>
                  <a:lnTo>
                    <a:pt x="58499" y="3586819"/>
                  </a:lnTo>
                  <a:lnTo>
                    <a:pt x="197435" y="3638006"/>
                  </a:lnTo>
                  <a:lnTo>
                    <a:pt x="467995" y="3645319"/>
                  </a:lnTo>
                  <a:lnTo>
                    <a:pt x="2205748" y="3645319"/>
                  </a:lnTo>
                  <a:lnTo>
                    <a:pt x="2205748" y="467995"/>
                  </a:lnTo>
                  <a:lnTo>
                    <a:pt x="2198436" y="197435"/>
                  </a:lnTo>
                  <a:lnTo>
                    <a:pt x="2147249" y="58499"/>
                  </a:lnTo>
                  <a:lnTo>
                    <a:pt x="2008313" y="7312"/>
                  </a:lnTo>
                  <a:lnTo>
                    <a:pt x="1737753" y="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32468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168303" y="658952"/>
              <a:ext cx="614045" cy="304165"/>
            </a:xfrm>
            <a:custGeom>
              <a:avLst/>
              <a:gdLst/>
              <a:ahLst/>
              <a:cxnLst/>
              <a:rect l="l" t="t" r="r" b="b"/>
              <a:pathLst>
                <a:path w="614045" h="304165">
                  <a:moveTo>
                    <a:pt x="613714" y="0"/>
                  </a:moveTo>
                  <a:lnTo>
                    <a:pt x="0" y="0"/>
                  </a:lnTo>
                  <a:lnTo>
                    <a:pt x="0" y="303796"/>
                  </a:lnTo>
                  <a:lnTo>
                    <a:pt x="613714" y="303796"/>
                  </a:lnTo>
                  <a:lnTo>
                    <a:pt x="61371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748548" y="795452"/>
              <a:ext cx="64135" cy="59055"/>
            </a:xfrm>
            <a:custGeom>
              <a:avLst/>
              <a:gdLst/>
              <a:ahLst/>
              <a:cxnLst/>
              <a:rect l="l" t="t" r="r" b="b"/>
              <a:pathLst>
                <a:path w="64135" h="59055">
                  <a:moveTo>
                    <a:pt x="31889" y="0"/>
                  </a:moveTo>
                  <a:lnTo>
                    <a:pt x="19475" y="2320"/>
                  </a:lnTo>
                  <a:lnTo>
                    <a:pt x="9339" y="8648"/>
                  </a:lnTo>
                  <a:lnTo>
                    <a:pt x="2505" y="18034"/>
                  </a:lnTo>
                  <a:lnTo>
                    <a:pt x="0" y="29527"/>
                  </a:lnTo>
                  <a:lnTo>
                    <a:pt x="2505" y="41013"/>
                  </a:lnTo>
                  <a:lnTo>
                    <a:pt x="9339" y="50395"/>
                  </a:lnTo>
                  <a:lnTo>
                    <a:pt x="19475" y="56721"/>
                  </a:lnTo>
                  <a:lnTo>
                    <a:pt x="31889" y="59042"/>
                  </a:lnTo>
                  <a:lnTo>
                    <a:pt x="44303" y="56721"/>
                  </a:lnTo>
                  <a:lnTo>
                    <a:pt x="54440" y="50395"/>
                  </a:lnTo>
                  <a:lnTo>
                    <a:pt x="61273" y="41013"/>
                  </a:lnTo>
                  <a:lnTo>
                    <a:pt x="63779" y="29527"/>
                  </a:lnTo>
                  <a:lnTo>
                    <a:pt x="61273" y="18034"/>
                  </a:lnTo>
                  <a:lnTo>
                    <a:pt x="54440" y="8648"/>
                  </a:lnTo>
                  <a:lnTo>
                    <a:pt x="44303" y="2320"/>
                  </a:lnTo>
                  <a:lnTo>
                    <a:pt x="31889" y="0"/>
                  </a:lnTo>
                  <a:close/>
                </a:path>
              </a:pathLst>
            </a:custGeom>
            <a:solidFill>
              <a:srgbClr val="32468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9" name="object 9"/>
          <p:cNvGrpSpPr/>
          <p:nvPr/>
        </p:nvGrpSpPr>
        <p:grpSpPr>
          <a:xfrm>
            <a:off x="462192" y="658952"/>
            <a:ext cx="2218690" cy="3820795"/>
            <a:chOff x="462192" y="658952"/>
            <a:chExt cx="2218690" cy="3820795"/>
          </a:xfrm>
        </p:grpSpPr>
        <p:sp>
          <p:nvSpPr>
            <p:cNvPr id="10" name="object 10"/>
            <p:cNvSpPr/>
            <p:nvPr/>
          </p:nvSpPr>
          <p:spPr>
            <a:xfrm>
              <a:off x="468542" y="828055"/>
              <a:ext cx="2205990" cy="3645535"/>
            </a:xfrm>
            <a:custGeom>
              <a:avLst/>
              <a:gdLst/>
              <a:ahLst/>
              <a:cxnLst/>
              <a:rect l="l" t="t" r="r" b="b"/>
              <a:pathLst>
                <a:path w="2205990" h="3645535">
                  <a:moveTo>
                    <a:pt x="0" y="0"/>
                  </a:moveTo>
                  <a:lnTo>
                    <a:pt x="0" y="3177324"/>
                  </a:lnTo>
                  <a:lnTo>
                    <a:pt x="7312" y="3447883"/>
                  </a:lnTo>
                  <a:lnTo>
                    <a:pt x="58499" y="3586819"/>
                  </a:lnTo>
                  <a:lnTo>
                    <a:pt x="197435" y="3638006"/>
                  </a:lnTo>
                  <a:lnTo>
                    <a:pt x="467995" y="3645319"/>
                  </a:lnTo>
                  <a:lnTo>
                    <a:pt x="2205748" y="3645319"/>
                  </a:lnTo>
                  <a:lnTo>
                    <a:pt x="2205748" y="467995"/>
                  </a:lnTo>
                  <a:lnTo>
                    <a:pt x="2198436" y="197435"/>
                  </a:lnTo>
                  <a:lnTo>
                    <a:pt x="2147249" y="58499"/>
                  </a:lnTo>
                  <a:lnTo>
                    <a:pt x="2008313" y="7312"/>
                  </a:lnTo>
                  <a:lnTo>
                    <a:pt x="1737753" y="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32468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17499" y="658952"/>
              <a:ext cx="614045" cy="304165"/>
            </a:xfrm>
            <a:custGeom>
              <a:avLst/>
              <a:gdLst/>
              <a:ahLst/>
              <a:cxnLst/>
              <a:rect l="l" t="t" r="r" b="b"/>
              <a:pathLst>
                <a:path w="614044" h="304165">
                  <a:moveTo>
                    <a:pt x="613714" y="0"/>
                  </a:moveTo>
                  <a:lnTo>
                    <a:pt x="0" y="0"/>
                  </a:lnTo>
                  <a:lnTo>
                    <a:pt x="0" y="303796"/>
                  </a:lnTo>
                  <a:lnTo>
                    <a:pt x="613714" y="303796"/>
                  </a:lnTo>
                  <a:lnTo>
                    <a:pt x="61371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197740" y="795452"/>
              <a:ext cx="64135" cy="59055"/>
            </a:xfrm>
            <a:custGeom>
              <a:avLst/>
              <a:gdLst/>
              <a:ahLst/>
              <a:cxnLst/>
              <a:rect l="l" t="t" r="r" b="b"/>
              <a:pathLst>
                <a:path w="64134" h="59055">
                  <a:moveTo>
                    <a:pt x="31889" y="0"/>
                  </a:moveTo>
                  <a:lnTo>
                    <a:pt x="19475" y="2320"/>
                  </a:lnTo>
                  <a:lnTo>
                    <a:pt x="9339" y="8648"/>
                  </a:lnTo>
                  <a:lnTo>
                    <a:pt x="2505" y="18034"/>
                  </a:lnTo>
                  <a:lnTo>
                    <a:pt x="0" y="29527"/>
                  </a:lnTo>
                  <a:lnTo>
                    <a:pt x="2505" y="41013"/>
                  </a:lnTo>
                  <a:lnTo>
                    <a:pt x="9339" y="50395"/>
                  </a:lnTo>
                  <a:lnTo>
                    <a:pt x="19475" y="56721"/>
                  </a:lnTo>
                  <a:lnTo>
                    <a:pt x="31889" y="59042"/>
                  </a:lnTo>
                  <a:lnTo>
                    <a:pt x="44303" y="56721"/>
                  </a:lnTo>
                  <a:lnTo>
                    <a:pt x="54440" y="50395"/>
                  </a:lnTo>
                  <a:lnTo>
                    <a:pt x="61273" y="41013"/>
                  </a:lnTo>
                  <a:lnTo>
                    <a:pt x="63779" y="29527"/>
                  </a:lnTo>
                  <a:lnTo>
                    <a:pt x="61273" y="18034"/>
                  </a:lnTo>
                  <a:lnTo>
                    <a:pt x="54440" y="8648"/>
                  </a:lnTo>
                  <a:lnTo>
                    <a:pt x="44303" y="2320"/>
                  </a:lnTo>
                  <a:lnTo>
                    <a:pt x="31889" y="0"/>
                  </a:lnTo>
                  <a:close/>
                </a:path>
              </a:pathLst>
            </a:custGeom>
            <a:solidFill>
              <a:srgbClr val="32468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3" name="object 13"/>
          <p:cNvGrpSpPr/>
          <p:nvPr/>
        </p:nvGrpSpPr>
        <p:grpSpPr>
          <a:xfrm>
            <a:off x="2737596" y="658952"/>
            <a:ext cx="2218690" cy="3820795"/>
            <a:chOff x="2737596" y="658952"/>
            <a:chExt cx="2218690" cy="3820795"/>
          </a:xfrm>
        </p:grpSpPr>
        <p:sp>
          <p:nvSpPr>
            <p:cNvPr id="14" name="object 14"/>
            <p:cNvSpPr/>
            <p:nvPr/>
          </p:nvSpPr>
          <p:spPr>
            <a:xfrm>
              <a:off x="2743946" y="828055"/>
              <a:ext cx="2205990" cy="3645535"/>
            </a:xfrm>
            <a:custGeom>
              <a:avLst/>
              <a:gdLst/>
              <a:ahLst/>
              <a:cxnLst/>
              <a:rect l="l" t="t" r="r" b="b"/>
              <a:pathLst>
                <a:path w="2205990" h="3645535">
                  <a:moveTo>
                    <a:pt x="0" y="0"/>
                  </a:moveTo>
                  <a:lnTo>
                    <a:pt x="0" y="3177324"/>
                  </a:lnTo>
                  <a:lnTo>
                    <a:pt x="7312" y="3447883"/>
                  </a:lnTo>
                  <a:lnTo>
                    <a:pt x="58499" y="3586819"/>
                  </a:lnTo>
                  <a:lnTo>
                    <a:pt x="197435" y="3638006"/>
                  </a:lnTo>
                  <a:lnTo>
                    <a:pt x="467995" y="3645319"/>
                  </a:lnTo>
                  <a:lnTo>
                    <a:pt x="2205748" y="3645319"/>
                  </a:lnTo>
                  <a:lnTo>
                    <a:pt x="2205748" y="467995"/>
                  </a:lnTo>
                  <a:lnTo>
                    <a:pt x="2198436" y="197435"/>
                  </a:lnTo>
                  <a:lnTo>
                    <a:pt x="2147249" y="58499"/>
                  </a:lnTo>
                  <a:lnTo>
                    <a:pt x="2008313" y="7312"/>
                  </a:lnTo>
                  <a:lnTo>
                    <a:pt x="1737753" y="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32468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2892894" y="658952"/>
              <a:ext cx="614045" cy="304165"/>
            </a:xfrm>
            <a:custGeom>
              <a:avLst/>
              <a:gdLst/>
              <a:ahLst/>
              <a:cxnLst/>
              <a:rect l="l" t="t" r="r" b="b"/>
              <a:pathLst>
                <a:path w="614045" h="304165">
                  <a:moveTo>
                    <a:pt x="613714" y="0"/>
                  </a:moveTo>
                  <a:lnTo>
                    <a:pt x="0" y="0"/>
                  </a:lnTo>
                  <a:lnTo>
                    <a:pt x="0" y="303796"/>
                  </a:lnTo>
                  <a:lnTo>
                    <a:pt x="613714" y="303796"/>
                  </a:lnTo>
                  <a:lnTo>
                    <a:pt x="61371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3473144" y="795452"/>
              <a:ext cx="64135" cy="59055"/>
            </a:xfrm>
            <a:custGeom>
              <a:avLst/>
              <a:gdLst/>
              <a:ahLst/>
              <a:cxnLst/>
              <a:rect l="l" t="t" r="r" b="b"/>
              <a:pathLst>
                <a:path w="64135" h="59055">
                  <a:moveTo>
                    <a:pt x="31889" y="0"/>
                  </a:moveTo>
                  <a:lnTo>
                    <a:pt x="19475" y="2320"/>
                  </a:lnTo>
                  <a:lnTo>
                    <a:pt x="9339" y="8648"/>
                  </a:lnTo>
                  <a:lnTo>
                    <a:pt x="2505" y="18034"/>
                  </a:lnTo>
                  <a:lnTo>
                    <a:pt x="0" y="29527"/>
                  </a:lnTo>
                  <a:lnTo>
                    <a:pt x="2505" y="41013"/>
                  </a:lnTo>
                  <a:lnTo>
                    <a:pt x="9339" y="50395"/>
                  </a:lnTo>
                  <a:lnTo>
                    <a:pt x="19475" y="56721"/>
                  </a:lnTo>
                  <a:lnTo>
                    <a:pt x="31889" y="59042"/>
                  </a:lnTo>
                  <a:lnTo>
                    <a:pt x="44303" y="56721"/>
                  </a:lnTo>
                  <a:lnTo>
                    <a:pt x="54440" y="50395"/>
                  </a:lnTo>
                  <a:lnTo>
                    <a:pt x="61273" y="41013"/>
                  </a:lnTo>
                  <a:lnTo>
                    <a:pt x="63779" y="29527"/>
                  </a:lnTo>
                  <a:lnTo>
                    <a:pt x="61273" y="18034"/>
                  </a:lnTo>
                  <a:lnTo>
                    <a:pt x="54440" y="8648"/>
                  </a:lnTo>
                  <a:lnTo>
                    <a:pt x="44303" y="2320"/>
                  </a:lnTo>
                  <a:lnTo>
                    <a:pt x="31889" y="0"/>
                  </a:lnTo>
                  <a:close/>
                </a:path>
              </a:pathLst>
            </a:custGeom>
            <a:solidFill>
              <a:srgbClr val="32468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530453" y="1113780"/>
            <a:ext cx="2104797" cy="21570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/>
            <a:r>
              <a:rPr lang="ru-RU" sz="1000" b="1" dirty="0">
                <a:solidFill>
                  <a:srgbClr val="002060"/>
                </a:solidFill>
                <a:latin typeface="Times New Roman" pitchFamily="18"/>
                <a:ea typeface="Microsoft YaHei" pitchFamily="2"/>
                <a:cs typeface="Times New Roman" pitchFamily="18"/>
              </a:rPr>
              <a:t>«Макетирование» </a:t>
            </a:r>
          </a:p>
          <a:p>
            <a:pPr algn="ctr"/>
            <a:r>
              <a:rPr lang="ru-RU" sz="1000" b="1" dirty="0">
                <a:solidFill>
                  <a:srgbClr val="002060"/>
                </a:solidFill>
                <a:latin typeface="Times New Roman" pitchFamily="18"/>
                <a:ea typeface="Microsoft YaHei" pitchFamily="2"/>
                <a:cs typeface="Times New Roman" pitchFamily="18"/>
              </a:rPr>
              <a:t> (Деревянное зодчество)</a:t>
            </a:r>
          </a:p>
          <a:p>
            <a:pPr algn="ctr"/>
            <a:r>
              <a:rPr lang="ru-RU" sz="1000" b="1" dirty="0">
                <a:solidFill>
                  <a:srgbClr val="002060"/>
                </a:solidFill>
                <a:latin typeface="Times New Roman" pitchFamily="18"/>
                <a:ea typeface="Microsoft YaHei" pitchFamily="2"/>
                <a:cs typeface="Times New Roman" pitchFamily="18"/>
              </a:rPr>
              <a:t>2019год</a:t>
            </a:r>
          </a:p>
          <a:p>
            <a:pPr marL="177108" indent="-177108">
              <a:spcBef>
                <a:spcPts val="387"/>
              </a:spcBef>
              <a:buClr>
                <a:srgbClr val="9DC03C"/>
              </a:buClr>
              <a:tabLst>
                <a:tab pos="204658" algn="l"/>
                <a:tab pos="482127" algn="l"/>
                <a:tab pos="760580" algn="l"/>
                <a:tab pos="1039033" algn="l"/>
                <a:tab pos="1317486" algn="l"/>
                <a:tab pos="1595939" algn="l"/>
                <a:tab pos="1874392" algn="l"/>
                <a:tab pos="2152844" algn="l"/>
                <a:tab pos="2431298" algn="l"/>
                <a:tab pos="2709750" algn="l"/>
                <a:tab pos="2988203" algn="l"/>
                <a:tab pos="3266656" algn="l"/>
                <a:tab pos="3545109" algn="l"/>
                <a:tab pos="3823562" algn="l"/>
                <a:tab pos="4102015" algn="l"/>
                <a:tab pos="4380467" algn="l"/>
                <a:tab pos="4658921" algn="l"/>
                <a:tab pos="4937373" algn="l"/>
                <a:tab pos="5215826" algn="l"/>
                <a:tab pos="5494279" algn="l"/>
                <a:tab pos="5772732" algn="l"/>
              </a:tabLst>
            </a:pPr>
            <a:r>
              <a:rPr lang="ru-RU" sz="800" b="1" dirty="0">
                <a:solidFill>
                  <a:srgbClr val="C00000"/>
                </a:solidFill>
                <a:latin typeface="Times New Roman" pitchFamily="18"/>
                <a:cs typeface="Times New Roman" pitchFamily="18"/>
              </a:rPr>
              <a:t>ФГОС СПО по профессии 08.01</a:t>
            </a:r>
            <a:r>
              <a:rPr lang="ru-RU" sz="800" b="1" dirty="0">
                <a:solidFill>
                  <a:srgbClr val="1F4E79"/>
                </a:solidFill>
                <a:latin typeface="Times New Roman" pitchFamily="18"/>
                <a:cs typeface="Times New Roman" pitchFamily="18"/>
              </a:rPr>
              <a:t>.</a:t>
            </a:r>
            <a:r>
              <a:rPr lang="ru-RU" sz="800" b="1" dirty="0">
                <a:solidFill>
                  <a:srgbClr val="C00000"/>
                </a:solidFill>
                <a:latin typeface="Times New Roman" pitchFamily="18"/>
                <a:cs typeface="Times New Roman" pitchFamily="18"/>
              </a:rPr>
              <a:t>24  </a:t>
            </a:r>
            <a:r>
              <a:rPr lang="ru-RU" sz="800" b="1" dirty="0">
                <a:solidFill>
                  <a:srgbClr val="FF0000"/>
                </a:solidFill>
                <a:latin typeface="Times New Roman" pitchFamily="18"/>
                <a:cs typeface="Times New Roman" pitchFamily="18"/>
              </a:rPr>
              <a:t> </a:t>
            </a:r>
            <a:r>
              <a:rPr lang="ru-RU" sz="800" b="1" dirty="0">
                <a:solidFill>
                  <a:srgbClr val="1F4E79"/>
                </a:solidFill>
                <a:latin typeface="Times New Roman" pitchFamily="18"/>
                <a:cs typeface="Times New Roman" pitchFamily="18"/>
              </a:rPr>
              <a:t>Мастер столярно-плотничных, паркетных и стекольных работ; </a:t>
            </a:r>
          </a:p>
          <a:p>
            <a:pPr marL="283373" indent="-283373">
              <a:spcBef>
                <a:spcPts val="387"/>
              </a:spcBef>
              <a:buClr>
                <a:srgbClr val="9DC03C"/>
              </a:buClr>
              <a:tabLst>
                <a:tab pos="204658" algn="l"/>
                <a:tab pos="482127" algn="l"/>
                <a:tab pos="760580" algn="l"/>
                <a:tab pos="1039033" algn="l"/>
                <a:tab pos="1317486" algn="l"/>
                <a:tab pos="1595939" algn="l"/>
                <a:tab pos="1874392" algn="l"/>
                <a:tab pos="2152844" algn="l"/>
                <a:tab pos="2431298" algn="l"/>
                <a:tab pos="2709750" algn="l"/>
                <a:tab pos="2988203" algn="l"/>
                <a:tab pos="3266656" algn="l"/>
                <a:tab pos="3545109" algn="l"/>
                <a:tab pos="3823562" algn="l"/>
                <a:tab pos="4102015" algn="l"/>
                <a:tab pos="4380467" algn="l"/>
                <a:tab pos="4658921" algn="l"/>
                <a:tab pos="4937373" algn="l"/>
                <a:tab pos="5215826" algn="l"/>
                <a:tab pos="5494279" algn="l"/>
                <a:tab pos="5772732" algn="l"/>
              </a:tabLst>
            </a:pPr>
            <a:r>
              <a:rPr lang="ru-RU" sz="800" b="1" dirty="0">
                <a:solidFill>
                  <a:srgbClr val="C00000"/>
                </a:solidFill>
                <a:latin typeface="Times New Roman" pitchFamily="18"/>
                <a:cs typeface="Times New Roman" pitchFamily="18"/>
              </a:rPr>
              <a:t>ФГОС СПО по профессии 29.01.29</a:t>
            </a:r>
            <a:r>
              <a:rPr lang="ru-RU" sz="800" b="1" dirty="0">
                <a:solidFill>
                  <a:srgbClr val="1F4E79"/>
                </a:solidFill>
                <a:latin typeface="Times New Roman" pitchFamily="18"/>
                <a:cs typeface="Times New Roman" pitchFamily="18"/>
              </a:rPr>
              <a:t>         Мастер столярного и мебельного производства; </a:t>
            </a:r>
          </a:p>
          <a:p>
            <a:pPr marL="283373" indent="-283373">
              <a:spcBef>
                <a:spcPts val="387"/>
              </a:spcBef>
              <a:buClr>
                <a:srgbClr val="9DC03C"/>
              </a:buClr>
              <a:tabLst>
                <a:tab pos="204658" algn="l"/>
                <a:tab pos="482127" algn="l"/>
                <a:tab pos="760580" algn="l"/>
                <a:tab pos="1039033" algn="l"/>
                <a:tab pos="1317486" algn="l"/>
                <a:tab pos="1595939" algn="l"/>
                <a:tab pos="1874392" algn="l"/>
                <a:tab pos="2152844" algn="l"/>
                <a:tab pos="2431298" algn="l"/>
                <a:tab pos="2709750" algn="l"/>
                <a:tab pos="2988203" algn="l"/>
                <a:tab pos="3266656" algn="l"/>
                <a:tab pos="3545109" algn="l"/>
                <a:tab pos="3823562" algn="l"/>
                <a:tab pos="4102015" algn="l"/>
                <a:tab pos="4380467" algn="l"/>
                <a:tab pos="4658921" algn="l"/>
                <a:tab pos="4937373" algn="l"/>
                <a:tab pos="5215826" algn="l"/>
                <a:tab pos="5494279" algn="l"/>
                <a:tab pos="5772732" algn="l"/>
              </a:tabLst>
            </a:pPr>
            <a:r>
              <a:rPr lang="ru-RU" sz="800" b="1" dirty="0">
                <a:solidFill>
                  <a:srgbClr val="C00000"/>
                </a:solidFill>
                <a:latin typeface="Times New Roman" pitchFamily="18"/>
                <a:cs typeface="Times New Roman" pitchFamily="18"/>
              </a:rPr>
              <a:t>ФГОС СПО по специальности 35.02.03 </a:t>
            </a:r>
            <a:r>
              <a:rPr lang="ru-RU" sz="800" b="1" dirty="0">
                <a:solidFill>
                  <a:srgbClr val="1F4E79"/>
                </a:solidFill>
                <a:latin typeface="Times New Roman" pitchFamily="18"/>
                <a:cs typeface="Times New Roman" pitchFamily="18"/>
              </a:rPr>
              <a:t>Технология деревообработки;</a:t>
            </a:r>
          </a:p>
          <a:p>
            <a:pPr marL="283373" indent="-283373">
              <a:spcBef>
                <a:spcPts val="387"/>
              </a:spcBef>
              <a:buClr>
                <a:srgbClr val="9DC03C"/>
              </a:buClr>
              <a:tabLst>
                <a:tab pos="204658" algn="l"/>
                <a:tab pos="482127" algn="l"/>
                <a:tab pos="760580" algn="l"/>
                <a:tab pos="1039033" algn="l"/>
                <a:tab pos="1317486" algn="l"/>
                <a:tab pos="1595939" algn="l"/>
                <a:tab pos="1874392" algn="l"/>
                <a:tab pos="2152844" algn="l"/>
                <a:tab pos="2431298" algn="l"/>
                <a:tab pos="2709750" algn="l"/>
                <a:tab pos="2988203" algn="l"/>
                <a:tab pos="3266656" algn="l"/>
                <a:tab pos="3545109" algn="l"/>
                <a:tab pos="3823562" algn="l"/>
                <a:tab pos="4102015" algn="l"/>
                <a:tab pos="4380467" algn="l"/>
                <a:tab pos="4658921" algn="l"/>
                <a:tab pos="4937373" algn="l"/>
                <a:tab pos="5215826" algn="l"/>
                <a:tab pos="5494279" algn="l"/>
                <a:tab pos="5772732" algn="l"/>
              </a:tabLst>
            </a:pPr>
            <a:r>
              <a:rPr lang="ru-RU" sz="800" b="1" dirty="0">
                <a:solidFill>
                  <a:srgbClr val="C00000"/>
                </a:solidFill>
                <a:latin typeface="Times New Roman" pitchFamily="18"/>
                <a:cs typeface="Times New Roman" pitchFamily="18"/>
              </a:rPr>
              <a:t>Профессиональный стандарт </a:t>
            </a:r>
            <a:r>
              <a:rPr lang="ru-RU" sz="800" b="1" dirty="0">
                <a:solidFill>
                  <a:srgbClr val="1F4E79"/>
                </a:solidFill>
                <a:latin typeface="Times New Roman" pitchFamily="18"/>
                <a:cs typeface="Times New Roman" pitchFamily="18"/>
              </a:rPr>
              <a:t>«Плотник промышленный».</a:t>
            </a:r>
            <a:endParaRPr lang="ru-RU" sz="800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ru-RU" sz="800" b="1" dirty="0">
              <a:solidFill>
                <a:srgbClr val="FF0000"/>
              </a:solidFill>
              <a:latin typeface="Times New Roman" pitchFamily="18"/>
              <a:ea typeface="Microsoft YaHei" pitchFamily="2"/>
              <a:cs typeface="Times New Roman" pitchFamily="18"/>
            </a:endParaRPr>
          </a:p>
          <a:p>
            <a:pPr algn="ctr"/>
            <a:endParaRPr lang="ru-RU" sz="800" b="1" dirty="0">
              <a:solidFill>
                <a:srgbClr val="FF0000"/>
              </a:solidFill>
              <a:latin typeface="Times New Roman" pitchFamily="18"/>
              <a:ea typeface="Microsoft YaHei" pitchFamily="2"/>
              <a:cs typeface="Times New Roman" pitchFamily="18"/>
            </a:endParaRPr>
          </a:p>
        </p:txBody>
      </p:sp>
      <p:grpSp>
        <p:nvGrpSpPr>
          <p:cNvPr id="20" name="object 23"/>
          <p:cNvGrpSpPr/>
          <p:nvPr/>
        </p:nvGrpSpPr>
        <p:grpSpPr>
          <a:xfrm>
            <a:off x="485033" y="4860139"/>
            <a:ext cx="74295" cy="74295"/>
            <a:chOff x="485033" y="4860139"/>
            <a:chExt cx="74295" cy="74295"/>
          </a:xfrm>
        </p:grpSpPr>
        <p:sp>
          <p:nvSpPr>
            <p:cNvPr id="24" name="object 24"/>
            <p:cNvSpPr/>
            <p:nvPr/>
          </p:nvSpPr>
          <p:spPr>
            <a:xfrm>
              <a:off x="485033" y="4860139"/>
              <a:ext cx="74295" cy="74295"/>
            </a:xfrm>
            <a:custGeom>
              <a:avLst/>
              <a:gdLst/>
              <a:ahLst/>
              <a:cxnLst/>
              <a:rect l="l" t="t" r="r" b="b"/>
              <a:pathLst>
                <a:path w="74295" h="74295">
                  <a:moveTo>
                    <a:pt x="68046" y="0"/>
                  </a:moveTo>
                  <a:lnTo>
                    <a:pt x="6248" y="0"/>
                  </a:lnTo>
                  <a:lnTo>
                    <a:pt x="0" y="6248"/>
                  </a:lnTo>
                  <a:lnTo>
                    <a:pt x="0" y="68046"/>
                  </a:lnTo>
                  <a:lnTo>
                    <a:pt x="6248" y="74282"/>
                  </a:lnTo>
                  <a:lnTo>
                    <a:pt x="68046" y="74282"/>
                  </a:lnTo>
                  <a:lnTo>
                    <a:pt x="74282" y="68046"/>
                  </a:lnTo>
                  <a:lnTo>
                    <a:pt x="74282" y="60350"/>
                  </a:lnTo>
                  <a:lnTo>
                    <a:pt x="74282" y="6248"/>
                  </a:lnTo>
                  <a:lnTo>
                    <a:pt x="68046" y="0"/>
                  </a:lnTo>
                  <a:close/>
                </a:path>
              </a:pathLst>
            </a:custGeom>
            <a:solidFill>
              <a:srgbClr val="32468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496807" y="4877342"/>
              <a:ext cx="50800" cy="40005"/>
            </a:xfrm>
            <a:custGeom>
              <a:avLst/>
              <a:gdLst/>
              <a:ahLst/>
              <a:cxnLst/>
              <a:rect l="l" t="t" r="r" b="b"/>
              <a:pathLst>
                <a:path w="50800" h="40004">
                  <a:moveTo>
                    <a:pt x="0" y="12852"/>
                  </a:moveTo>
                  <a:lnTo>
                    <a:pt x="0" y="37833"/>
                  </a:lnTo>
                  <a:lnTo>
                    <a:pt x="2044" y="39877"/>
                  </a:lnTo>
                  <a:lnTo>
                    <a:pt x="48704" y="39877"/>
                  </a:lnTo>
                  <a:lnTo>
                    <a:pt x="50736" y="37833"/>
                  </a:lnTo>
                  <a:lnTo>
                    <a:pt x="50736" y="28994"/>
                  </a:lnTo>
                  <a:lnTo>
                    <a:pt x="22250" y="28994"/>
                  </a:lnTo>
                  <a:lnTo>
                    <a:pt x="12318" y="21716"/>
                  </a:lnTo>
                  <a:lnTo>
                    <a:pt x="1816" y="14617"/>
                  </a:lnTo>
                  <a:lnTo>
                    <a:pt x="850" y="13792"/>
                  </a:lnTo>
                  <a:lnTo>
                    <a:pt x="0" y="12852"/>
                  </a:lnTo>
                  <a:close/>
                </a:path>
                <a:path w="50800" h="40004">
                  <a:moveTo>
                    <a:pt x="50736" y="12852"/>
                  </a:moveTo>
                  <a:lnTo>
                    <a:pt x="49885" y="13792"/>
                  </a:lnTo>
                  <a:lnTo>
                    <a:pt x="48933" y="14617"/>
                  </a:lnTo>
                  <a:lnTo>
                    <a:pt x="38417" y="21755"/>
                  </a:lnTo>
                  <a:lnTo>
                    <a:pt x="28486" y="28994"/>
                  </a:lnTo>
                  <a:lnTo>
                    <a:pt x="50736" y="28994"/>
                  </a:lnTo>
                  <a:lnTo>
                    <a:pt x="50736" y="12852"/>
                  </a:lnTo>
                  <a:close/>
                </a:path>
                <a:path w="50800" h="40004">
                  <a:moveTo>
                    <a:pt x="48666" y="0"/>
                  </a:moveTo>
                  <a:lnTo>
                    <a:pt x="1498" y="0"/>
                  </a:lnTo>
                  <a:lnTo>
                    <a:pt x="0" y="2387"/>
                  </a:lnTo>
                  <a:lnTo>
                    <a:pt x="0" y="7734"/>
                  </a:lnTo>
                  <a:lnTo>
                    <a:pt x="2857" y="10934"/>
                  </a:lnTo>
                  <a:lnTo>
                    <a:pt x="4876" y="12293"/>
                  </a:lnTo>
                  <a:lnTo>
                    <a:pt x="13703" y="18414"/>
                  </a:lnTo>
                  <a:lnTo>
                    <a:pt x="19938" y="22771"/>
                  </a:lnTo>
                  <a:lnTo>
                    <a:pt x="23050" y="25374"/>
                  </a:lnTo>
                  <a:lnTo>
                    <a:pt x="27685" y="25374"/>
                  </a:lnTo>
                  <a:lnTo>
                    <a:pt x="30810" y="22771"/>
                  </a:lnTo>
                  <a:lnTo>
                    <a:pt x="32651" y="21501"/>
                  </a:lnTo>
                  <a:lnTo>
                    <a:pt x="37033" y="18414"/>
                  </a:lnTo>
                  <a:lnTo>
                    <a:pt x="48386" y="10566"/>
                  </a:lnTo>
                  <a:lnTo>
                    <a:pt x="50715" y="7734"/>
                  </a:lnTo>
                  <a:lnTo>
                    <a:pt x="50736" y="2044"/>
                  </a:lnTo>
                  <a:lnTo>
                    <a:pt x="4866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7" name="object 37"/>
          <p:cNvSpPr txBox="1"/>
          <p:nvPr/>
        </p:nvSpPr>
        <p:spPr>
          <a:xfrm>
            <a:off x="654049" y="4530427"/>
            <a:ext cx="2514601" cy="580928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0"/>
              </a:spcBef>
            </a:pPr>
            <a:r>
              <a:rPr sz="700" b="1" spc="30" dirty="0">
                <a:solidFill>
                  <a:srgbClr val="32468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Контакты:</a:t>
            </a:r>
            <a:endParaRPr sz="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2080" marR="5080" indent="-120014">
              <a:lnSpc>
                <a:spcPct val="100000"/>
              </a:lnSpc>
              <a:spcBef>
                <a:spcPts val="285"/>
              </a:spcBef>
            </a:pPr>
            <a:r>
              <a:rPr lang="ru-RU" sz="700" b="1" spc="30" dirty="0">
                <a:solidFill>
                  <a:srgbClr val="32468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Алексеева И.А.                     </a:t>
            </a:r>
            <a:r>
              <a:rPr lang="ru-RU" sz="700" b="1" spc="30" dirty="0" err="1">
                <a:solidFill>
                  <a:srgbClr val="32468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Верхоглядова</a:t>
            </a:r>
            <a:r>
              <a:rPr lang="ru-RU" sz="700" b="1" spc="30" dirty="0">
                <a:solidFill>
                  <a:srgbClr val="32468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О.П</a:t>
            </a:r>
            <a:r>
              <a:rPr lang="ru-RU" sz="700" b="1" spc="30" dirty="0">
                <a:solidFill>
                  <a:srgbClr val="32468D"/>
                </a:solidFill>
                <a:latin typeface="Arial"/>
                <a:cs typeface="Arial"/>
              </a:rPr>
              <a:t>.</a:t>
            </a:r>
          </a:p>
          <a:p>
            <a:pPr marL="132080" marR="5080" indent="-120014">
              <a:spcBef>
                <a:spcPts val="285"/>
              </a:spcBef>
            </a:pPr>
            <a:r>
              <a:rPr lang="en-US" sz="700" spc="30" dirty="0"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  <a:hlinkClick r:id="rId2"/>
              </a:rPr>
              <a:t>ai71@list.ru</a:t>
            </a:r>
            <a:r>
              <a:rPr lang="ru-RU" sz="700" spc="30" dirty="0"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rPr>
              <a:t>                           </a:t>
            </a:r>
            <a:r>
              <a:rPr lang="ru-RU" sz="800" dirty="0" err="1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verk.olga@mail.ru</a:t>
            </a:r>
            <a:endParaRPr lang="ru-RU" sz="800" dirty="0">
              <a:solidFill>
                <a:schemeClr val="tx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2080" marR="5080" indent="-120014">
              <a:lnSpc>
                <a:spcPct val="100000"/>
              </a:lnSpc>
              <a:spcBef>
                <a:spcPts val="285"/>
              </a:spcBef>
            </a:pPr>
            <a:endParaRPr lang="ru-RU" sz="700" dirty="0">
              <a:solidFill>
                <a:srgbClr val="32468D"/>
              </a:solidFill>
              <a:latin typeface="Verdana"/>
              <a:cs typeface="Verdana"/>
            </a:endParaRPr>
          </a:p>
        </p:txBody>
      </p:sp>
      <p:sp>
        <p:nvSpPr>
          <p:cNvPr id="31" name="Прямоугольник 30"/>
          <p:cNvSpPr/>
          <p:nvPr/>
        </p:nvSpPr>
        <p:spPr>
          <a:xfrm>
            <a:off x="349250" y="228601"/>
            <a:ext cx="67055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ru-RU" sz="1200" b="1" dirty="0">
                <a:solidFill>
                  <a:srgbClr val="1F4E79"/>
                </a:solidFill>
                <a:latin typeface="Times New Roman" pitchFamily="18"/>
                <a:ea typeface="Microsoft YaHei" pitchFamily="2"/>
                <a:cs typeface="Times New Roman" pitchFamily="18"/>
              </a:rPr>
              <a:t>РЕГИОНАЛЬНЫЕ КОМПЕТНЦИИ</a:t>
            </a:r>
          </a:p>
          <a:p>
            <a:pPr algn="ctr"/>
            <a:r>
              <a:rPr lang="ru-RU" sz="1200" b="1" dirty="0">
                <a:solidFill>
                  <a:srgbClr val="1F4E79"/>
                </a:solidFill>
                <a:latin typeface="Times New Roman" pitchFamily="18"/>
                <a:ea typeface="Microsoft YaHei" pitchFamily="2"/>
                <a:cs typeface="Times New Roman" pitchFamily="18"/>
              </a:rPr>
              <a:t>ПСКОВСКОГО ЧЕМПИОНАТА «АБИЛИМПИКС»</a:t>
            </a:r>
          </a:p>
        </p:txBody>
      </p:sp>
      <p:pic>
        <p:nvPicPr>
          <p:cNvPr id="32" name="Picture 2"/>
          <p:cNvPicPr>
            <a:picLocks noChangeAspect="1" noChangeArrowheads="1"/>
          </p:cNvPicPr>
          <p:nvPr/>
        </p:nvPicPr>
        <p:blipFill>
          <a:blip r:embed="rId4" cstate="print"/>
          <a:srcRect l="-6" t="-5" r="-6" b="-5"/>
          <a:stretch>
            <a:fillRect/>
          </a:stretch>
        </p:blipFill>
        <p:spPr bwMode="auto">
          <a:xfrm>
            <a:off x="654050" y="533400"/>
            <a:ext cx="533400" cy="57542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</p:pic>
      <p:sp>
        <p:nvSpPr>
          <p:cNvPr id="36" name="Прямоугольник 35"/>
          <p:cNvSpPr/>
          <p:nvPr/>
        </p:nvSpPr>
        <p:spPr>
          <a:xfrm>
            <a:off x="2787650" y="1066800"/>
            <a:ext cx="2133600" cy="3354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sz="1000" b="1" dirty="0">
              <a:solidFill>
                <a:srgbClr val="002060"/>
              </a:solidFill>
              <a:latin typeface="Times New Roman" pitchFamily="18"/>
              <a:ea typeface="Microsoft YaHei" pitchFamily="2"/>
              <a:cs typeface="Times New Roman" pitchFamily="18"/>
            </a:endParaRPr>
          </a:p>
          <a:p>
            <a:pPr algn="ctr"/>
            <a:r>
              <a:rPr lang="ru-RU" sz="1000" b="1" dirty="0">
                <a:solidFill>
                  <a:srgbClr val="002060"/>
                </a:solidFill>
                <a:latin typeface="Times New Roman" pitchFamily="18"/>
                <a:ea typeface="Microsoft YaHei" pitchFamily="2"/>
                <a:cs typeface="Times New Roman" pitchFamily="18"/>
              </a:rPr>
              <a:t>«</a:t>
            </a:r>
            <a:r>
              <a:rPr lang="ru-RU" sz="1000" b="1" dirty="0" err="1">
                <a:solidFill>
                  <a:srgbClr val="002060"/>
                </a:solidFill>
                <a:latin typeface="Times New Roman" pitchFamily="18"/>
                <a:ea typeface="Microsoft YaHei" pitchFamily="2"/>
                <a:cs typeface="Times New Roman" pitchFamily="18"/>
              </a:rPr>
              <a:t>Порховский</a:t>
            </a:r>
            <a:r>
              <a:rPr lang="ru-RU" sz="1000" b="1" dirty="0">
                <a:solidFill>
                  <a:srgbClr val="002060"/>
                </a:solidFill>
                <a:latin typeface="Times New Roman" pitchFamily="18"/>
                <a:ea typeface="Microsoft YaHei" pitchFamily="2"/>
                <a:cs typeface="Times New Roman" pitchFamily="18"/>
              </a:rPr>
              <a:t> сувенир»</a:t>
            </a:r>
          </a:p>
          <a:p>
            <a:pPr algn="ctr"/>
            <a:r>
              <a:rPr lang="ru-RU" sz="1000" b="1" dirty="0">
                <a:solidFill>
                  <a:schemeClr val="tx2">
                    <a:lumMod val="75000"/>
                  </a:schemeClr>
                </a:solidFill>
                <a:latin typeface="Times New Roman" pitchFamily="18"/>
                <a:ea typeface="Microsoft YaHei" pitchFamily="2"/>
                <a:cs typeface="Times New Roman" pitchFamily="18"/>
              </a:rPr>
              <a:t>(</a:t>
            </a:r>
            <a:r>
              <a:rPr lang="ru-RU" sz="10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глиняные изделия ручной работы)</a:t>
            </a:r>
            <a:endParaRPr lang="ru-RU" sz="1000" b="1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ea typeface="Microsoft YaHei" pitchFamily="2"/>
              <a:cs typeface="Times New Roman" pitchFamily="18" charset="0"/>
            </a:endParaRPr>
          </a:p>
          <a:p>
            <a:pPr algn="ctr"/>
            <a:r>
              <a:rPr lang="ru-RU" sz="1000" dirty="0">
                <a:solidFill>
                  <a:srgbClr val="C00000"/>
                </a:solidFill>
                <a:latin typeface="Times New Roman" pitchFamily="18" charset="0"/>
                <a:ea typeface="Microsoft YaHei" pitchFamily="2"/>
                <a:cs typeface="Times New Roman" pitchFamily="18" charset="0"/>
              </a:rPr>
              <a:t>(для людей с умственной отсталостью и сложными дефектами)</a:t>
            </a:r>
          </a:p>
          <a:p>
            <a:pPr algn="ctr"/>
            <a:endParaRPr lang="ru-RU" sz="800" dirty="0">
              <a:solidFill>
                <a:srgbClr val="C00000"/>
              </a:solidFill>
              <a:latin typeface="Times New Roman" pitchFamily="18" charset="0"/>
              <a:ea typeface="Microsoft YaHei" pitchFamily="2"/>
              <a:cs typeface="Times New Roman" pitchFamily="18" charset="0"/>
            </a:endParaRPr>
          </a:p>
          <a:p>
            <a:pPr algn="just"/>
            <a:r>
              <a:rPr lang="ru-RU" sz="8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8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Приказ </a:t>
            </a:r>
            <a:r>
              <a:rPr lang="ru-RU" sz="800" b="1" dirty="0" err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Минобрнауки</a:t>
            </a:r>
            <a:r>
              <a:rPr lang="ru-RU" sz="8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РФ от 19.12.2014 № 1598 </a:t>
            </a:r>
            <a:r>
              <a:rPr lang="ru-RU" sz="800" b="1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«Об утверждении ФГОС начального общего образования обучающихся с ОВЗ»; </a:t>
            </a:r>
          </a:p>
          <a:p>
            <a:endParaRPr lang="ru-RU" sz="8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ru-RU" sz="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8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Приказ </a:t>
            </a:r>
            <a:r>
              <a:rPr lang="ru-RU" sz="800" b="1" dirty="0" err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Минобрнауки</a:t>
            </a:r>
            <a:r>
              <a:rPr lang="ru-RU" sz="8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РФ от 19.12.2014 № 1599  </a:t>
            </a:r>
            <a:r>
              <a:rPr lang="ru-RU" sz="8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«Об утверждении ФГОС образования обучающихся умственной отсталостью (интеллектуальными нарушениями)»; </a:t>
            </a:r>
          </a:p>
          <a:p>
            <a:endParaRPr lang="ru-RU" sz="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ru-RU" sz="8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ФГОС СПО по профессии 072603.01 </a:t>
            </a:r>
            <a:r>
              <a:rPr lang="ru-RU" sz="8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Изготовитель художественных изделий из керамики; </a:t>
            </a:r>
          </a:p>
          <a:p>
            <a:endParaRPr lang="ru-RU" sz="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ru-RU" sz="8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ОКПДТР  12480 </a:t>
            </a:r>
            <a:r>
              <a:rPr lang="ru-RU" sz="8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Изготовитель художественных изделий из керамики</a:t>
            </a:r>
            <a:r>
              <a:rPr lang="ru-RU" sz="800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ctr"/>
            <a:endParaRPr lang="ru-RU" sz="800" dirty="0">
              <a:solidFill>
                <a:srgbClr val="1F4E79"/>
              </a:solidFill>
              <a:latin typeface="Times New Roman" pitchFamily="18"/>
              <a:ea typeface="Microsoft YaHei" pitchFamily="2"/>
              <a:cs typeface="Times New Roman" pitchFamily="18"/>
            </a:endParaRPr>
          </a:p>
        </p:txBody>
      </p:sp>
      <p:sp>
        <p:nvSpPr>
          <p:cNvPr id="39" name="Прямоугольник 38"/>
          <p:cNvSpPr/>
          <p:nvPr/>
        </p:nvSpPr>
        <p:spPr>
          <a:xfrm>
            <a:off x="5073650" y="1066800"/>
            <a:ext cx="21336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sz="1000" b="1" dirty="0">
              <a:solidFill>
                <a:srgbClr val="002060"/>
              </a:solidFill>
              <a:latin typeface="Times New Roman" pitchFamily="18"/>
              <a:ea typeface="Microsoft YaHei" pitchFamily="2"/>
              <a:cs typeface="Times New Roman" pitchFamily="18"/>
            </a:endParaRPr>
          </a:p>
          <a:p>
            <a:pPr algn="ctr"/>
            <a:r>
              <a:rPr lang="ru-RU" sz="1000" b="1" dirty="0">
                <a:solidFill>
                  <a:srgbClr val="002060"/>
                </a:solidFill>
                <a:latin typeface="Times New Roman" pitchFamily="18"/>
                <a:ea typeface="Microsoft YaHei" pitchFamily="2"/>
                <a:cs typeface="Times New Roman" pitchFamily="18"/>
              </a:rPr>
              <a:t>«</a:t>
            </a:r>
            <a:r>
              <a:rPr lang="ru-RU" sz="1000" b="1" dirty="0" err="1">
                <a:solidFill>
                  <a:srgbClr val="002060"/>
                </a:solidFill>
                <a:latin typeface="Times New Roman" pitchFamily="18"/>
                <a:ea typeface="Microsoft YaHei" pitchFamily="2"/>
                <a:cs typeface="Times New Roman" pitchFamily="18"/>
              </a:rPr>
              <a:t>Шелонская</a:t>
            </a:r>
            <a:r>
              <a:rPr lang="ru-RU" sz="1000" b="1" dirty="0">
                <a:solidFill>
                  <a:srgbClr val="002060"/>
                </a:solidFill>
                <a:latin typeface="Times New Roman" pitchFamily="18"/>
                <a:ea typeface="Microsoft YaHei" pitchFamily="2"/>
                <a:cs typeface="Times New Roman" pitchFamily="18"/>
              </a:rPr>
              <a:t> шаль»</a:t>
            </a:r>
          </a:p>
          <a:p>
            <a:pPr algn="ctr"/>
            <a:r>
              <a:rPr lang="ru-RU" sz="1000" dirty="0">
                <a:solidFill>
                  <a:srgbClr val="C00000"/>
                </a:solidFill>
                <a:latin typeface="Times New Roman" pitchFamily="18"/>
                <a:ea typeface="Microsoft YaHei" pitchFamily="2"/>
                <a:cs typeface="Times New Roman" pitchFamily="18"/>
              </a:rPr>
              <a:t>(для людей с умственной отсталостью и сложными дефектами)</a:t>
            </a:r>
          </a:p>
          <a:p>
            <a:pPr algn="ctr"/>
            <a:r>
              <a:rPr lang="ru-RU" sz="10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утвержденные программы внеурочной деятельности  в школе, образовательных учреждениях ДПО</a:t>
            </a:r>
            <a:endParaRPr lang="ru-RU" sz="1000" b="1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ea typeface="Microsoft YaHei" pitchFamily="2"/>
              <a:cs typeface="Times New Roman" pitchFamily="18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 cstate="print"/>
          <a:srcRect l="-41" t="-55" r="-41" b="-55"/>
          <a:stretch>
            <a:fillRect/>
          </a:stretch>
        </p:blipFill>
        <p:spPr bwMode="auto">
          <a:xfrm>
            <a:off x="577850" y="3124200"/>
            <a:ext cx="714983" cy="53340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</p:pic>
      <p:pic>
        <p:nvPicPr>
          <p:cNvPr id="2051" name="Рисунок 16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644650" y="3124199"/>
            <a:ext cx="685800" cy="533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2" name="Рисунок 10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1035050" y="3733800"/>
            <a:ext cx="762000" cy="576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40" name="object 23"/>
          <p:cNvGrpSpPr/>
          <p:nvPr/>
        </p:nvGrpSpPr>
        <p:grpSpPr>
          <a:xfrm>
            <a:off x="1797050" y="4876800"/>
            <a:ext cx="74295" cy="74295"/>
            <a:chOff x="485033" y="4860139"/>
            <a:chExt cx="74295" cy="74295"/>
          </a:xfrm>
        </p:grpSpPr>
        <p:sp>
          <p:nvSpPr>
            <p:cNvPr id="41" name="object 24"/>
            <p:cNvSpPr/>
            <p:nvPr/>
          </p:nvSpPr>
          <p:spPr>
            <a:xfrm>
              <a:off x="485033" y="4860139"/>
              <a:ext cx="74295" cy="74295"/>
            </a:xfrm>
            <a:custGeom>
              <a:avLst/>
              <a:gdLst/>
              <a:ahLst/>
              <a:cxnLst/>
              <a:rect l="l" t="t" r="r" b="b"/>
              <a:pathLst>
                <a:path w="74295" h="74295">
                  <a:moveTo>
                    <a:pt x="68046" y="0"/>
                  </a:moveTo>
                  <a:lnTo>
                    <a:pt x="6248" y="0"/>
                  </a:lnTo>
                  <a:lnTo>
                    <a:pt x="0" y="6248"/>
                  </a:lnTo>
                  <a:lnTo>
                    <a:pt x="0" y="68046"/>
                  </a:lnTo>
                  <a:lnTo>
                    <a:pt x="6248" y="74282"/>
                  </a:lnTo>
                  <a:lnTo>
                    <a:pt x="68046" y="74282"/>
                  </a:lnTo>
                  <a:lnTo>
                    <a:pt x="74282" y="68046"/>
                  </a:lnTo>
                  <a:lnTo>
                    <a:pt x="74282" y="60350"/>
                  </a:lnTo>
                  <a:lnTo>
                    <a:pt x="74282" y="6248"/>
                  </a:lnTo>
                  <a:lnTo>
                    <a:pt x="68046" y="0"/>
                  </a:lnTo>
                  <a:close/>
                </a:path>
              </a:pathLst>
            </a:custGeom>
            <a:solidFill>
              <a:srgbClr val="32468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object 25"/>
            <p:cNvSpPr/>
            <p:nvPr/>
          </p:nvSpPr>
          <p:spPr>
            <a:xfrm>
              <a:off x="496807" y="4877342"/>
              <a:ext cx="50800" cy="40005"/>
            </a:xfrm>
            <a:custGeom>
              <a:avLst/>
              <a:gdLst/>
              <a:ahLst/>
              <a:cxnLst/>
              <a:rect l="l" t="t" r="r" b="b"/>
              <a:pathLst>
                <a:path w="50800" h="40004">
                  <a:moveTo>
                    <a:pt x="0" y="12852"/>
                  </a:moveTo>
                  <a:lnTo>
                    <a:pt x="0" y="37833"/>
                  </a:lnTo>
                  <a:lnTo>
                    <a:pt x="2044" y="39877"/>
                  </a:lnTo>
                  <a:lnTo>
                    <a:pt x="48704" y="39877"/>
                  </a:lnTo>
                  <a:lnTo>
                    <a:pt x="50736" y="37833"/>
                  </a:lnTo>
                  <a:lnTo>
                    <a:pt x="50736" y="28994"/>
                  </a:lnTo>
                  <a:lnTo>
                    <a:pt x="22250" y="28994"/>
                  </a:lnTo>
                  <a:lnTo>
                    <a:pt x="12318" y="21716"/>
                  </a:lnTo>
                  <a:lnTo>
                    <a:pt x="1816" y="14617"/>
                  </a:lnTo>
                  <a:lnTo>
                    <a:pt x="850" y="13792"/>
                  </a:lnTo>
                  <a:lnTo>
                    <a:pt x="0" y="12852"/>
                  </a:lnTo>
                  <a:close/>
                </a:path>
                <a:path w="50800" h="40004">
                  <a:moveTo>
                    <a:pt x="50736" y="12852"/>
                  </a:moveTo>
                  <a:lnTo>
                    <a:pt x="49885" y="13792"/>
                  </a:lnTo>
                  <a:lnTo>
                    <a:pt x="48933" y="14617"/>
                  </a:lnTo>
                  <a:lnTo>
                    <a:pt x="38417" y="21755"/>
                  </a:lnTo>
                  <a:lnTo>
                    <a:pt x="28486" y="28994"/>
                  </a:lnTo>
                  <a:lnTo>
                    <a:pt x="50736" y="28994"/>
                  </a:lnTo>
                  <a:lnTo>
                    <a:pt x="50736" y="12852"/>
                  </a:lnTo>
                  <a:close/>
                </a:path>
                <a:path w="50800" h="40004">
                  <a:moveTo>
                    <a:pt x="48666" y="0"/>
                  </a:moveTo>
                  <a:lnTo>
                    <a:pt x="1498" y="0"/>
                  </a:lnTo>
                  <a:lnTo>
                    <a:pt x="0" y="2387"/>
                  </a:lnTo>
                  <a:lnTo>
                    <a:pt x="0" y="7734"/>
                  </a:lnTo>
                  <a:lnTo>
                    <a:pt x="2857" y="10934"/>
                  </a:lnTo>
                  <a:lnTo>
                    <a:pt x="4876" y="12293"/>
                  </a:lnTo>
                  <a:lnTo>
                    <a:pt x="13703" y="18414"/>
                  </a:lnTo>
                  <a:lnTo>
                    <a:pt x="19938" y="22771"/>
                  </a:lnTo>
                  <a:lnTo>
                    <a:pt x="23050" y="25374"/>
                  </a:lnTo>
                  <a:lnTo>
                    <a:pt x="27685" y="25374"/>
                  </a:lnTo>
                  <a:lnTo>
                    <a:pt x="30810" y="22771"/>
                  </a:lnTo>
                  <a:lnTo>
                    <a:pt x="32651" y="21501"/>
                  </a:lnTo>
                  <a:lnTo>
                    <a:pt x="37033" y="18414"/>
                  </a:lnTo>
                  <a:lnTo>
                    <a:pt x="48386" y="10566"/>
                  </a:lnTo>
                  <a:lnTo>
                    <a:pt x="50715" y="7734"/>
                  </a:lnTo>
                  <a:lnTo>
                    <a:pt x="50736" y="2044"/>
                  </a:lnTo>
                  <a:lnTo>
                    <a:pt x="4866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6" name="object 2"/>
          <p:cNvSpPr/>
          <p:nvPr/>
        </p:nvSpPr>
        <p:spPr>
          <a:xfrm>
            <a:off x="-19150" y="0"/>
            <a:ext cx="346075" cy="475615"/>
          </a:xfrm>
          <a:custGeom>
            <a:avLst/>
            <a:gdLst/>
            <a:ahLst/>
            <a:cxnLst/>
            <a:rect l="l" t="t" r="r" b="b"/>
            <a:pathLst>
              <a:path w="346075" h="475615">
                <a:moveTo>
                  <a:pt x="0" y="475208"/>
                </a:moveTo>
                <a:lnTo>
                  <a:pt x="345605" y="475208"/>
                </a:lnTo>
                <a:lnTo>
                  <a:pt x="345605" y="0"/>
                </a:lnTo>
                <a:lnTo>
                  <a:pt x="0" y="0"/>
                </a:lnTo>
                <a:lnTo>
                  <a:pt x="0" y="475208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 lIns="0" tIns="0" rIns="0" bIns="0" rtlCol="0"/>
          <a:lstStyle/>
          <a:p>
            <a:pPr algn="ctr"/>
            <a:endParaRPr lang="ru-RU" sz="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8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sz="8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C74117DC-DECC-4149-8D7F-F59422085A91}"/>
              </a:ext>
            </a:extLst>
          </p:cNvPr>
          <p:cNvPicPr/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5" t="12715" r="13246" b="18787"/>
          <a:stretch/>
        </p:blipFill>
        <p:spPr bwMode="auto">
          <a:xfrm>
            <a:off x="5192826" y="690266"/>
            <a:ext cx="589522" cy="41064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2E2C659-C10E-4FF6-81BA-E38C3FE7E8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8" t="7344" r="18904" b="5296"/>
          <a:stretch>
            <a:fillRect/>
          </a:stretch>
        </p:blipFill>
        <p:spPr bwMode="auto">
          <a:xfrm rot="16200000">
            <a:off x="5655034" y="2619662"/>
            <a:ext cx="934621" cy="125910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" name="Рисунок 44">
            <a:extLst>
              <a:ext uri="{FF2B5EF4-FFF2-40B4-BE49-F238E27FC236}">
                <a16:creationId xmlns:a16="http://schemas.microsoft.com/office/drawing/2014/main" id="{D2BD46AC-031D-4869-964E-3B57F349D158}"/>
              </a:ext>
            </a:extLst>
          </p:cNvPr>
          <p:cNvPicPr/>
          <p:nvPr/>
        </p:nvPicPr>
        <p:blipFill rotWithShape="1">
          <a:blip r:embed="rId10"/>
          <a:srcRect l="53876" t="13398" r="-535"/>
          <a:stretch/>
        </p:blipFill>
        <p:spPr bwMode="auto">
          <a:xfrm>
            <a:off x="2913246" y="628583"/>
            <a:ext cx="593693" cy="5122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46075" cy="475615"/>
          </a:xfrm>
          <a:custGeom>
            <a:avLst/>
            <a:gdLst/>
            <a:ahLst/>
            <a:cxnLst/>
            <a:rect l="l" t="t" r="r" b="b"/>
            <a:pathLst>
              <a:path w="346075" h="475615">
                <a:moveTo>
                  <a:pt x="0" y="475208"/>
                </a:moveTo>
                <a:lnTo>
                  <a:pt x="345605" y="475208"/>
                </a:lnTo>
                <a:lnTo>
                  <a:pt x="345605" y="0"/>
                </a:lnTo>
                <a:lnTo>
                  <a:pt x="0" y="0"/>
                </a:lnTo>
                <a:lnTo>
                  <a:pt x="0" y="475208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5098" y="182053"/>
            <a:ext cx="95885" cy="1359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800" b="1" spc="105" dirty="0">
                <a:solidFill>
                  <a:srgbClr val="32468D"/>
                </a:solidFill>
                <a:latin typeface="Arial"/>
                <a:cs typeface="Arial"/>
              </a:rPr>
              <a:t>3</a:t>
            </a:r>
            <a:endParaRPr sz="800" dirty="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5040007"/>
            <a:ext cx="7560309" cy="288290"/>
          </a:xfrm>
          <a:custGeom>
            <a:avLst/>
            <a:gdLst/>
            <a:ahLst/>
            <a:cxnLst/>
            <a:rect l="l" t="t" r="r" b="b"/>
            <a:pathLst>
              <a:path w="7560309" h="288289">
                <a:moveTo>
                  <a:pt x="0" y="287997"/>
                </a:moveTo>
                <a:lnTo>
                  <a:pt x="7560005" y="287997"/>
                </a:lnTo>
                <a:lnTo>
                  <a:pt x="7560005" y="0"/>
                </a:lnTo>
                <a:lnTo>
                  <a:pt x="0" y="0"/>
                </a:lnTo>
                <a:lnTo>
                  <a:pt x="0" y="287997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44500" y="86488"/>
            <a:ext cx="6000750" cy="650178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350"/>
              </a:spcBef>
            </a:pPr>
            <a:r>
              <a:rPr lang="ru-RU" sz="1200" b="1" spc="60" dirty="0">
                <a:solidFill>
                  <a:srgbClr val="283583"/>
                </a:solidFill>
                <a:latin typeface="Times New Roman" pitchFamily="18" charset="0"/>
                <a:cs typeface="Times New Roman" pitchFamily="18" charset="0"/>
              </a:rPr>
              <a:t>ГБПОУ ПО  »Псковский колледж профессиональных технологий и сервиса» </a:t>
            </a:r>
          </a:p>
          <a:p>
            <a:pPr marL="12700" algn="ctr">
              <a:lnSpc>
                <a:spcPct val="100000"/>
              </a:lnSpc>
              <a:spcBef>
                <a:spcPts val="350"/>
              </a:spcBef>
            </a:pPr>
            <a:r>
              <a:rPr lang="ru-RU" sz="1200" b="1" spc="60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«</a:t>
            </a: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Инклюзивное пространство региональных компетенций конкурсов</a:t>
            </a:r>
            <a:r>
              <a:rPr lang="ru-RU" sz="1200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профессионального</a:t>
            </a:r>
            <a:r>
              <a:rPr lang="ru-RU" sz="1200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мастерства  «</a:t>
            </a:r>
            <a:r>
              <a:rPr lang="ru-RU" sz="1200" b="1" dirty="0" err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Абилимпикс</a:t>
            </a: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»</a:t>
            </a:r>
            <a:endParaRPr sz="1200" dirty="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3625850" y="762000"/>
            <a:ext cx="3434079" cy="3814633"/>
            <a:chOff x="3786349" y="675005"/>
            <a:chExt cx="3434079" cy="3814633"/>
          </a:xfrm>
        </p:grpSpPr>
        <p:sp>
          <p:nvSpPr>
            <p:cNvPr id="7" name="object 7"/>
            <p:cNvSpPr/>
            <p:nvPr/>
          </p:nvSpPr>
          <p:spPr>
            <a:xfrm>
              <a:off x="3786349" y="844103"/>
              <a:ext cx="3434079" cy="3645535"/>
            </a:xfrm>
            <a:custGeom>
              <a:avLst/>
              <a:gdLst/>
              <a:ahLst/>
              <a:cxnLst/>
              <a:rect l="l" t="t" r="r" b="b"/>
              <a:pathLst>
                <a:path w="3434079" h="3645535">
                  <a:moveTo>
                    <a:pt x="0" y="0"/>
                  </a:moveTo>
                  <a:lnTo>
                    <a:pt x="0" y="3177324"/>
                  </a:lnTo>
                  <a:lnTo>
                    <a:pt x="7312" y="3447883"/>
                  </a:lnTo>
                  <a:lnTo>
                    <a:pt x="58499" y="3586819"/>
                  </a:lnTo>
                  <a:lnTo>
                    <a:pt x="197435" y="3638006"/>
                  </a:lnTo>
                  <a:lnTo>
                    <a:pt x="467995" y="3645319"/>
                  </a:lnTo>
                  <a:lnTo>
                    <a:pt x="3433762" y="3645319"/>
                  </a:lnTo>
                  <a:lnTo>
                    <a:pt x="3433762" y="467995"/>
                  </a:lnTo>
                  <a:lnTo>
                    <a:pt x="3426449" y="197435"/>
                  </a:lnTo>
                  <a:lnTo>
                    <a:pt x="3375261" y="58499"/>
                  </a:lnTo>
                  <a:lnTo>
                    <a:pt x="3236321" y="7312"/>
                  </a:lnTo>
                  <a:lnTo>
                    <a:pt x="2965754" y="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32468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4160999" y="675005"/>
              <a:ext cx="814034" cy="381000"/>
            </a:xfrm>
            <a:custGeom>
              <a:avLst/>
              <a:gdLst/>
              <a:ahLst/>
              <a:cxnLst/>
              <a:rect l="l" t="t" r="r" b="b"/>
              <a:pathLst>
                <a:path w="953770" h="304165">
                  <a:moveTo>
                    <a:pt x="953427" y="0"/>
                  </a:moveTo>
                  <a:lnTo>
                    <a:pt x="0" y="0"/>
                  </a:lnTo>
                  <a:lnTo>
                    <a:pt x="0" y="303796"/>
                  </a:lnTo>
                  <a:lnTo>
                    <a:pt x="953427" y="303796"/>
                  </a:lnTo>
                  <a:lnTo>
                    <a:pt x="95342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4933557" y="811499"/>
              <a:ext cx="64135" cy="59055"/>
            </a:xfrm>
            <a:custGeom>
              <a:avLst/>
              <a:gdLst/>
              <a:ahLst/>
              <a:cxnLst/>
              <a:rect l="l" t="t" r="r" b="b"/>
              <a:pathLst>
                <a:path w="64135" h="59055">
                  <a:moveTo>
                    <a:pt x="31889" y="0"/>
                  </a:moveTo>
                  <a:lnTo>
                    <a:pt x="19475" y="2320"/>
                  </a:lnTo>
                  <a:lnTo>
                    <a:pt x="9339" y="8648"/>
                  </a:lnTo>
                  <a:lnTo>
                    <a:pt x="2505" y="18034"/>
                  </a:lnTo>
                  <a:lnTo>
                    <a:pt x="0" y="29527"/>
                  </a:lnTo>
                  <a:lnTo>
                    <a:pt x="2505" y="41013"/>
                  </a:lnTo>
                  <a:lnTo>
                    <a:pt x="9339" y="50395"/>
                  </a:lnTo>
                  <a:lnTo>
                    <a:pt x="19475" y="56721"/>
                  </a:lnTo>
                  <a:lnTo>
                    <a:pt x="31889" y="59042"/>
                  </a:lnTo>
                  <a:lnTo>
                    <a:pt x="44303" y="56721"/>
                  </a:lnTo>
                  <a:lnTo>
                    <a:pt x="54440" y="50395"/>
                  </a:lnTo>
                  <a:lnTo>
                    <a:pt x="61273" y="41013"/>
                  </a:lnTo>
                  <a:lnTo>
                    <a:pt x="63779" y="29527"/>
                  </a:lnTo>
                  <a:lnTo>
                    <a:pt x="61273" y="18034"/>
                  </a:lnTo>
                  <a:lnTo>
                    <a:pt x="54440" y="8648"/>
                  </a:lnTo>
                  <a:lnTo>
                    <a:pt x="44303" y="2320"/>
                  </a:lnTo>
                  <a:lnTo>
                    <a:pt x="31889" y="0"/>
                  </a:lnTo>
                  <a:close/>
                </a:path>
              </a:pathLst>
            </a:custGeom>
            <a:solidFill>
              <a:srgbClr val="32468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0" name="object 10"/>
          <p:cNvGrpSpPr/>
          <p:nvPr/>
        </p:nvGrpSpPr>
        <p:grpSpPr>
          <a:xfrm>
            <a:off x="425450" y="685800"/>
            <a:ext cx="3161030" cy="3820795"/>
            <a:chOff x="457200" y="675005"/>
            <a:chExt cx="3161030" cy="3820795"/>
          </a:xfrm>
        </p:grpSpPr>
        <p:sp>
          <p:nvSpPr>
            <p:cNvPr id="11" name="object 11"/>
            <p:cNvSpPr/>
            <p:nvPr/>
          </p:nvSpPr>
          <p:spPr>
            <a:xfrm>
              <a:off x="463550" y="844103"/>
              <a:ext cx="3148330" cy="3645535"/>
            </a:xfrm>
            <a:custGeom>
              <a:avLst/>
              <a:gdLst/>
              <a:ahLst/>
              <a:cxnLst/>
              <a:rect l="l" t="t" r="r" b="b"/>
              <a:pathLst>
                <a:path w="3148329" h="3645535">
                  <a:moveTo>
                    <a:pt x="0" y="0"/>
                  </a:moveTo>
                  <a:lnTo>
                    <a:pt x="0" y="3177324"/>
                  </a:lnTo>
                  <a:lnTo>
                    <a:pt x="7312" y="3447883"/>
                  </a:lnTo>
                  <a:lnTo>
                    <a:pt x="58499" y="3586819"/>
                  </a:lnTo>
                  <a:lnTo>
                    <a:pt x="197435" y="3638006"/>
                  </a:lnTo>
                  <a:lnTo>
                    <a:pt x="467995" y="3645319"/>
                  </a:lnTo>
                  <a:lnTo>
                    <a:pt x="3148101" y="3645319"/>
                  </a:lnTo>
                  <a:lnTo>
                    <a:pt x="3148101" y="467995"/>
                  </a:lnTo>
                  <a:lnTo>
                    <a:pt x="3140788" y="197435"/>
                  </a:lnTo>
                  <a:lnTo>
                    <a:pt x="3089600" y="58499"/>
                  </a:lnTo>
                  <a:lnTo>
                    <a:pt x="2950660" y="7312"/>
                  </a:lnTo>
                  <a:lnTo>
                    <a:pt x="2680093" y="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32468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78472" y="675005"/>
              <a:ext cx="874394" cy="304165"/>
            </a:xfrm>
            <a:custGeom>
              <a:avLst/>
              <a:gdLst/>
              <a:ahLst/>
              <a:cxnLst/>
              <a:rect l="l" t="t" r="r" b="b"/>
              <a:pathLst>
                <a:path w="874394" h="304165">
                  <a:moveTo>
                    <a:pt x="874394" y="0"/>
                  </a:moveTo>
                  <a:lnTo>
                    <a:pt x="0" y="0"/>
                  </a:lnTo>
                  <a:lnTo>
                    <a:pt x="0" y="303796"/>
                  </a:lnTo>
                  <a:lnTo>
                    <a:pt x="874394" y="303796"/>
                  </a:lnTo>
                  <a:lnTo>
                    <a:pt x="87439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489749" y="811499"/>
              <a:ext cx="64135" cy="59055"/>
            </a:xfrm>
            <a:custGeom>
              <a:avLst/>
              <a:gdLst/>
              <a:ahLst/>
              <a:cxnLst/>
              <a:rect l="l" t="t" r="r" b="b"/>
              <a:pathLst>
                <a:path w="64134" h="59055">
                  <a:moveTo>
                    <a:pt x="31889" y="0"/>
                  </a:moveTo>
                  <a:lnTo>
                    <a:pt x="19475" y="2320"/>
                  </a:lnTo>
                  <a:lnTo>
                    <a:pt x="9339" y="8648"/>
                  </a:lnTo>
                  <a:lnTo>
                    <a:pt x="2505" y="18034"/>
                  </a:lnTo>
                  <a:lnTo>
                    <a:pt x="0" y="29527"/>
                  </a:lnTo>
                  <a:lnTo>
                    <a:pt x="2505" y="41013"/>
                  </a:lnTo>
                  <a:lnTo>
                    <a:pt x="9339" y="50395"/>
                  </a:lnTo>
                  <a:lnTo>
                    <a:pt x="19475" y="56721"/>
                  </a:lnTo>
                  <a:lnTo>
                    <a:pt x="31889" y="59042"/>
                  </a:lnTo>
                  <a:lnTo>
                    <a:pt x="44303" y="56721"/>
                  </a:lnTo>
                  <a:lnTo>
                    <a:pt x="54440" y="50395"/>
                  </a:lnTo>
                  <a:lnTo>
                    <a:pt x="61273" y="41013"/>
                  </a:lnTo>
                  <a:lnTo>
                    <a:pt x="63779" y="29527"/>
                  </a:lnTo>
                  <a:lnTo>
                    <a:pt x="61273" y="18034"/>
                  </a:lnTo>
                  <a:lnTo>
                    <a:pt x="54440" y="8648"/>
                  </a:lnTo>
                  <a:lnTo>
                    <a:pt x="44303" y="2320"/>
                  </a:lnTo>
                  <a:lnTo>
                    <a:pt x="31889" y="0"/>
                  </a:lnTo>
                  <a:close/>
                </a:path>
              </a:pathLst>
            </a:custGeom>
            <a:solidFill>
              <a:srgbClr val="32468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525451" y="1066801"/>
            <a:ext cx="3024199" cy="31649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125730" algn="ctr">
              <a:spcBef>
                <a:spcPts val="285"/>
              </a:spcBef>
              <a:tabLst>
                <a:tab pos="156845" algn="l"/>
              </a:tabLst>
            </a:pPr>
            <a:r>
              <a:rPr lang="ru-RU" sz="1200" b="1" cap="all" spc="25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РЕШАЕМЫЕ ЗАДАЧИ</a:t>
            </a:r>
          </a:p>
          <a:p>
            <a:pPr algn="just">
              <a:buFontTx/>
              <a:buChar char="-"/>
            </a:pPr>
            <a:r>
              <a:rPr lang="ru-RU" sz="12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вовлечение в конкурсное движение «</a:t>
            </a:r>
            <a:r>
              <a:rPr lang="ru-RU" sz="1200" dirty="0" err="1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Абилимпикс</a:t>
            </a:r>
            <a:r>
              <a:rPr lang="ru-RU" sz="12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» людей с  умственной отсталостью и сложными дефектами; </a:t>
            </a:r>
          </a:p>
          <a:p>
            <a:pPr algn="just">
              <a:buFontTx/>
              <a:buChar char="-"/>
            </a:pPr>
            <a:endParaRPr lang="ru-RU" sz="1200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>
              <a:buFontTx/>
              <a:buChar char="-"/>
            </a:pPr>
            <a:r>
              <a:rPr lang="ru-RU" sz="12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разработка и реализации региональных компетенций конкурсного движения «</a:t>
            </a:r>
            <a:r>
              <a:rPr lang="ru-RU" sz="1200" dirty="0" err="1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Абилимпикс</a:t>
            </a:r>
            <a:r>
              <a:rPr lang="ru-RU" sz="12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», ориентированных на региональный рынок труда; </a:t>
            </a:r>
          </a:p>
          <a:p>
            <a:pPr algn="just">
              <a:buFontTx/>
              <a:buChar char="-"/>
            </a:pPr>
            <a:endParaRPr lang="ru-RU" sz="1200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>
              <a:buFontTx/>
              <a:buChar char="-"/>
            </a:pPr>
            <a:r>
              <a:rPr lang="ru-RU" sz="12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содействие трудоустройству выпускников и молодых специалистов с инвалидностью или ограниченными возможностями здоровья;</a:t>
            </a:r>
          </a:p>
          <a:p>
            <a:pPr algn="just">
              <a:buFontTx/>
              <a:buChar char="-"/>
            </a:pPr>
            <a:endParaRPr lang="ru-RU" sz="1200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lang="ru-RU" sz="12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-.трансляции и  популяризации региональных компетенций в субъектах Российской Федерации.</a:t>
            </a:r>
            <a:endParaRPr lang="ru-RU" sz="800" dirty="0">
              <a:latin typeface="Verdana"/>
              <a:cs typeface="Verdan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3778250" y="990600"/>
            <a:ext cx="3200400" cy="331372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endParaRPr lang="ru-RU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r>
              <a:rPr lang="ru-RU" sz="12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   ЭТАПЫ РЕАЛИЗАЦИИ</a:t>
            </a:r>
          </a:p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endParaRPr lang="ru-RU" sz="1200" b="1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ru-RU" sz="12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2018</a:t>
            </a:r>
            <a:r>
              <a:rPr lang="ru-RU" sz="12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-  разработка конкурсного задания по компетенции </a:t>
            </a:r>
            <a:r>
              <a:rPr lang="ru-RU" sz="12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«Макетирование (Деревянное зодчество)»</a:t>
            </a:r>
          </a:p>
          <a:p>
            <a:endParaRPr lang="ru-RU" sz="1200" b="1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ru-RU" sz="12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2019</a:t>
            </a:r>
            <a:r>
              <a:rPr lang="ru-RU" sz="12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- проведение соревнований по компетенции </a:t>
            </a:r>
            <a:r>
              <a:rPr lang="ru-RU" sz="12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«Макетирование (Деревянное зодчество)»</a:t>
            </a:r>
            <a:endParaRPr lang="ru-RU" sz="1200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ru-RU" sz="1200" b="1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ru-RU" sz="12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2021</a:t>
            </a:r>
            <a:r>
              <a:rPr lang="ru-RU" sz="12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- разработка конкурсного задания (для участников с умственной отсталостью и множественными дефектами) по компетенциям </a:t>
            </a:r>
            <a:r>
              <a:rPr lang="ru-RU" sz="12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«</a:t>
            </a:r>
            <a:r>
              <a:rPr lang="ru-RU" sz="1200" b="1" dirty="0" err="1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Порховский</a:t>
            </a:r>
            <a:r>
              <a:rPr lang="ru-RU" sz="12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сувенир», «</a:t>
            </a:r>
            <a:r>
              <a:rPr lang="ru-RU" sz="1200" b="1" dirty="0" err="1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Шелонская</a:t>
            </a:r>
            <a:r>
              <a:rPr lang="ru-RU" sz="12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шаль».</a:t>
            </a:r>
          </a:p>
          <a:p>
            <a:endParaRPr lang="ru-RU" sz="1200" b="1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ru-RU" sz="12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2022</a:t>
            </a:r>
            <a:r>
              <a:rPr lang="ru-RU" sz="12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проведение соревнований по компетенциям «</a:t>
            </a:r>
            <a:r>
              <a:rPr lang="ru-RU" sz="1200" dirty="0" err="1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Порховский</a:t>
            </a:r>
            <a:r>
              <a:rPr lang="ru-RU" sz="12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сувенир», «</a:t>
            </a:r>
            <a:r>
              <a:rPr lang="ru-RU" sz="1200" dirty="0" err="1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Шелонская</a:t>
            </a:r>
            <a:r>
              <a:rPr lang="ru-RU" sz="12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шаль».</a:t>
            </a:r>
            <a:endParaRPr lang="en-US" sz="1000" spc="25" dirty="0">
              <a:latin typeface="Verdana"/>
              <a:cs typeface="Verdana"/>
            </a:endParaRPr>
          </a:p>
          <a:p>
            <a:pPr marL="12700" marR="5080">
              <a:spcBef>
                <a:spcPts val="100"/>
              </a:spcBef>
            </a:pPr>
            <a:endParaRPr lang="ru-RU" sz="1000" b="1" spc="2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480040" y="4876186"/>
            <a:ext cx="74295" cy="74295"/>
            <a:chOff x="480040" y="4876186"/>
            <a:chExt cx="74295" cy="74295"/>
          </a:xfrm>
        </p:grpSpPr>
        <p:sp>
          <p:nvSpPr>
            <p:cNvPr id="18" name="object 18"/>
            <p:cNvSpPr/>
            <p:nvPr/>
          </p:nvSpPr>
          <p:spPr>
            <a:xfrm>
              <a:off x="480040" y="4876186"/>
              <a:ext cx="74295" cy="74295"/>
            </a:xfrm>
            <a:custGeom>
              <a:avLst/>
              <a:gdLst/>
              <a:ahLst/>
              <a:cxnLst/>
              <a:rect l="l" t="t" r="r" b="b"/>
              <a:pathLst>
                <a:path w="74295" h="74295">
                  <a:moveTo>
                    <a:pt x="68046" y="0"/>
                  </a:moveTo>
                  <a:lnTo>
                    <a:pt x="6248" y="0"/>
                  </a:lnTo>
                  <a:lnTo>
                    <a:pt x="0" y="6248"/>
                  </a:lnTo>
                  <a:lnTo>
                    <a:pt x="0" y="68046"/>
                  </a:lnTo>
                  <a:lnTo>
                    <a:pt x="6248" y="74282"/>
                  </a:lnTo>
                  <a:lnTo>
                    <a:pt x="68046" y="74282"/>
                  </a:lnTo>
                  <a:lnTo>
                    <a:pt x="74282" y="68046"/>
                  </a:lnTo>
                  <a:lnTo>
                    <a:pt x="74282" y="60350"/>
                  </a:lnTo>
                  <a:lnTo>
                    <a:pt x="74282" y="6248"/>
                  </a:lnTo>
                  <a:lnTo>
                    <a:pt x="68046" y="0"/>
                  </a:lnTo>
                  <a:close/>
                </a:path>
              </a:pathLst>
            </a:custGeom>
            <a:solidFill>
              <a:srgbClr val="32468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491815" y="4893390"/>
              <a:ext cx="50800" cy="40005"/>
            </a:xfrm>
            <a:custGeom>
              <a:avLst/>
              <a:gdLst/>
              <a:ahLst/>
              <a:cxnLst/>
              <a:rect l="l" t="t" r="r" b="b"/>
              <a:pathLst>
                <a:path w="50800" h="40004">
                  <a:moveTo>
                    <a:pt x="0" y="12852"/>
                  </a:moveTo>
                  <a:lnTo>
                    <a:pt x="0" y="37833"/>
                  </a:lnTo>
                  <a:lnTo>
                    <a:pt x="2044" y="39877"/>
                  </a:lnTo>
                  <a:lnTo>
                    <a:pt x="48704" y="39877"/>
                  </a:lnTo>
                  <a:lnTo>
                    <a:pt x="50736" y="37833"/>
                  </a:lnTo>
                  <a:lnTo>
                    <a:pt x="50736" y="28994"/>
                  </a:lnTo>
                  <a:lnTo>
                    <a:pt x="22250" y="28994"/>
                  </a:lnTo>
                  <a:lnTo>
                    <a:pt x="12318" y="21716"/>
                  </a:lnTo>
                  <a:lnTo>
                    <a:pt x="1816" y="14617"/>
                  </a:lnTo>
                  <a:lnTo>
                    <a:pt x="850" y="13792"/>
                  </a:lnTo>
                  <a:lnTo>
                    <a:pt x="0" y="12852"/>
                  </a:lnTo>
                  <a:close/>
                </a:path>
                <a:path w="50800" h="40004">
                  <a:moveTo>
                    <a:pt x="50736" y="12852"/>
                  </a:moveTo>
                  <a:lnTo>
                    <a:pt x="49885" y="13792"/>
                  </a:lnTo>
                  <a:lnTo>
                    <a:pt x="48933" y="14617"/>
                  </a:lnTo>
                  <a:lnTo>
                    <a:pt x="38417" y="21755"/>
                  </a:lnTo>
                  <a:lnTo>
                    <a:pt x="28486" y="28994"/>
                  </a:lnTo>
                  <a:lnTo>
                    <a:pt x="50736" y="28994"/>
                  </a:lnTo>
                  <a:lnTo>
                    <a:pt x="50736" y="12852"/>
                  </a:lnTo>
                  <a:close/>
                </a:path>
                <a:path w="50800" h="40004">
                  <a:moveTo>
                    <a:pt x="48666" y="0"/>
                  </a:moveTo>
                  <a:lnTo>
                    <a:pt x="1498" y="0"/>
                  </a:lnTo>
                  <a:lnTo>
                    <a:pt x="0" y="2387"/>
                  </a:lnTo>
                  <a:lnTo>
                    <a:pt x="0" y="7734"/>
                  </a:lnTo>
                  <a:lnTo>
                    <a:pt x="2857" y="10934"/>
                  </a:lnTo>
                  <a:lnTo>
                    <a:pt x="4876" y="12293"/>
                  </a:lnTo>
                  <a:lnTo>
                    <a:pt x="13703" y="18414"/>
                  </a:lnTo>
                  <a:lnTo>
                    <a:pt x="19938" y="22771"/>
                  </a:lnTo>
                  <a:lnTo>
                    <a:pt x="23050" y="25374"/>
                  </a:lnTo>
                  <a:lnTo>
                    <a:pt x="27685" y="25374"/>
                  </a:lnTo>
                  <a:lnTo>
                    <a:pt x="30810" y="22771"/>
                  </a:lnTo>
                  <a:lnTo>
                    <a:pt x="32651" y="21501"/>
                  </a:lnTo>
                  <a:lnTo>
                    <a:pt x="37033" y="18414"/>
                  </a:lnTo>
                  <a:lnTo>
                    <a:pt x="48386" y="10566"/>
                  </a:lnTo>
                  <a:lnTo>
                    <a:pt x="50715" y="7734"/>
                  </a:lnTo>
                  <a:lnTo>
                    <a:pt x="50736" y="2044"/>
                  </a:lnTo>
                  <a:lnTo>
                    <a:pt x="4866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/>
          <p:nvPr/>
        </p:nvSpPr>
        <p:spPr>
          <a:xfrm>
            <a:off x="893206" y="683853"/>
            <a:ext cx="360045" cy="360045"/>
          </a:xfrm>
          <a:custGeom>
            <a:avLst/>
            <a:gdLst/>
            <a:ahLst/>
            <a:cxnLst/>
            <a:rect l="l" t="t" r="r" b="b"/>
            <a:pathLst>
              <a:path w="360044" h="360044">
                <a:moveTo>
                  <a:pt x="56248" y="44996"/>
                </a:moveTo>
                <a:lnTo>
                  <a:pt x="45008" y="44996"/>
                </a:lnTo>
                <a:lnTo>
                  <a:pt x="27490" y="48533"/>
                </a:lnTo>
                <a:lnTo>
                  <a:pt x="13184" y="58180"/>
                </a:lnTo>
                <a:lnTo>
                  <a:pt x="3537" y="72487"/>
                </a:lnTo>
                <a:lnTo>
                  <a:pt x="0" y="90004"/>
                </a:lnTo>
                <a:lnTo>
                  <a:pt x="0" y="314998"/>
                </a:lnTo>
                <a:lnTo>
                  <a:pt x="3537" y="332513"/>
                </a:lnTo>
                <a:lnTo>
                  <a:pt x="13184" y="346816"/>
                </a:lnTo>
                <a:lnTo>
                  <a:pt x="27490" y="356458"/>
                </a:lnTo>
                <a:lnTo>
                  <a:pt x="45008" y="359994"/>
                </a:lnTo>
                <a:lnTo>
                  <a:pt x="314998" y="359994"/>
                </a:lnTo>
                <a:lnTo>
                  <a:pt x="332515" y="356458"/>
                </a:lnTo>
                <a:lnTo>
                  <a:pt x="346822" y="346816"/>
                </a:lnTo>
                <a:lnTo>
                  <a:pt x="353104" y="337502"/>
                </a:lnTo>
                <a:lnTo>
                  <a:pt x="45008" y="337502"/>
                </a:lnTo>
                <a:lnTo>
                  <a:pt x="36257" y="335732"/>
                </a:lnTo>
                <a:lnTo>
                  <a:pt x="29103" y="330908"/>
                </a:lnTo>
                <a:lnTo>
                  <a:pt x="24275" y="323754"/>
                </a:lnTo>
                <a:lnTo>
                  <a:pt x="22504" y="314998"/>
                </a:lnTo>
                <a:lnTo>
                  <a:pt x="22504" y="135001"/>
                </a:lnTo>
                <a:lnTo>
                  <a:pt x="24275" y="126255"/>
                </a:lnTo>
                <a:lnTo>
                  <a:pt x="29103" y="119100"/>
                </a:lnTo>
                <a:lnTo>
                  <a:pt x="36257" y="114269"/>
                </a:lnTo>
                <a:lnTo>
                  <a:pt x="45008" y="112496"/>
                </a:lnTo>
                <a:lnTo>
                  <a:pt x="360006" y="112496"/>
                </a:lnTo>
                <a:lnTo>
                  <a:pt x="360006" y="90004"/>
                </a:lnTo>
                <a:lnTo>
                  <a:pt x="357734" y="78752"/>
                </a:lnTo>
                <a:lnTo>
                  <a:pt x="78752" y="78752"/>
                </a:lnTo>
                <a:lnTo>
                  <a:pt x="70001" y="76979"/>
                </a:lnTo>
                <a:lnTo>
                  <a:pt x="62847" y="72148"/>
                </a:lnTo>
                <a:lnTo>
                  <a:pt x="58019" y="64993"/>
                </a:lnTo>
                <a:lnTo>
                  <a:pt x="56248" y="56248"/>
                </a:lnTo>
                <a:lnTo>
                  <a:pt x="56248" y="44996"/>
                </a:lnTo>
                <a:close/>
              </a:path>
              <a:path w="360044" h="360044">
                <a:moveTo>
                  <a:pt x="360006" y="112496"/>
                </a:moveTo>
                <a:lnTo>
                  <a:pt x="314998" y="112496"/>
                </a:lnTo>
                <a:lnTo>
                  <a:pt x="323754" y="114269"/>
                </a:lnTo>
                <a:lnTo>
                  <a:pt x="330908" y="119100"/>
                </a:lnTo>
                <a:lnTo>
                  <a:pt x="335732" y="126255"/>
                </a:lnTo>
                <a:lnTo>
                  <a:pt x="337502" y="135001"/>
                </a:lnTo>
                <a:lnTo>
                  <a:pt x="337502" y="314998"/>
                </a:lnTo>
                <a:lnTo>
                  <a:pt x="335732" y="323754"/>
                </a:lnTo>
                <a:lnTo>
                  <a:pt x="330908" y="330908"/>
                </a:lnTo>
                <a:lnTo>
                  <a:pt x="323754" y="335732"/>
                </a:lnTo>
                <a:lnTo>
                  <a:pt x="314998" y="337502"/>
                </a:lnTo>
                <a:lnTo>
                  <a:pt x="353104" y="337502"/>
                </a:lnTo>
                <a:lnTo>
                  <a:pt x="356469" y="332513"/>
                </a:lnTo>
                <a:lnTo>
                  <a:pt x="360006" y="314998"/>
                </a:lnTo>
                <a:lnTo>
                  <a:pt x="360006" y="112496"/>
                </a:lnTo>
                <a:close/>
              </a:path>
              <a:path w="360044" h="360044">
                <a:moveTo>
                  <a:pt x="189953" y="158495"/>
                </a:moveTo>
                <a:lnTo>
                  <a:pt x="180111" y="158495"/>
                </a:lnTo>
                <a:lnTo>
                  <a:pt x="160134" y="198983"/>
                </a:lnTo>
                <a:lnTo>
                  <a:pt x="157518" y="200875"/>
                </a:lnTo>
                <a:lnTo>
                  <a:pt x="112852" y="207365"/>
                </a:lnTo>
                <a:lnTo>
                  <a:pt x="109804" y="216738"/>
                </a:lnTo>
                <a:lnTo>
                  <a:pt x="142125" y="248246"/>
                </a:lnTo>
                <a:lnTo>
                  <a:pt x="143128" y="251320"/>
                </a:lnTo>
                <a:lnTo>
                  <a:pt x="135496" y="295808"/>
                </a:lnTo>
                <a:lnTo>
                  <a:pt x="143459" y="301599"/>
                </a:lnTo>
                <a:lnTo>
                  <a:pt x="183413" y="280593"/>
                </a:lnTo>
                <a:lnTo>
                  <a:pt x="231958" y="280593"/>
                </a:lnTo>
                <a:lnTo>
                  <a:pt x="226936" y="251320"/>
                </a:lnTo>
                <a:lnTo>
                  <a:pt x="227939" y="248246"/>
                </a:lnTo>
                <a:lnTo>
                  <a:pt x="260261" y="216738"/>
                </a:lnTo>
                <a:lnTo>
                  <a:pt x="257213" y="207365"/>
                </a:lnTo>
                <a:lnTo>
                  <a:pt x="212547" y="200875"/>
                </a:lnTo>
                <a:lnTo>
                  <a:pt x="209930" y="198983"/>
                </a:lnTo>
                <a:lnTo>
                  <a:pt x="189953" y="158495"/>
                </a:lnTo>
                <a:close/>
              </a:path>
              <a:path w="360044" h="360044">
                <a:moveTo>
                  <a:pt x="231958" y="280593"/>
                </a:moveTo>
                <a:lnTo>
                  <a:pt x="186651" y="280593"/>
                </a:lnTo>
                <a:lnTo>
                  <a:pt x="226606" y="301599"/>
                </a:lnTo>
                <a:lnTo>
                  <a:pt x="234568" y="295808"/>
                </a:lnTo>
                <a:lnTo>
                  <a:pt x="231958" y="280593"/>
                </a:lnTo>
                <a:close/>
              </a:path>
              <a:path w="360044" h="360044">
                <a:moveTo>
                  <a:pt x="236258" y="44996"/>
                </a:moveTo>
                <a:lnTo>
                  <a:pt x="123748" y="44996"/>
                </a:lnTo>
                <a:lnTo>
                  <a:pt x="123748" y="56248"/>
                </a:lnTo>
                <a:lnTo>
                  <a:pt x="121977" y="64993"/>
                </a:lnTo>
                <a:lnTo>
                  <a:pt x="117151" y="72148"/>
                </a:lnTo>
                <a:lnTo>
                  <a:pt x="110000" y="76979"/>
                </a:lnTo>
                <a:lnTo>
                  <a:pt x="101257" y="78752"/>
                </a:lnTo>
                <a:lnTo>
                  <a:pt x="258749" y="78752"/>
                </a:lnTo>
                <a:lnTo>
                  <a:pt x="250006" y="76979"/>
                </a:lnTo>
                <a:lnTo>
                  <a:pt x="242855" y="72148"/>
                </a:lnTo>
                <a:lnTo>
                  <a:pt x="238029" y="64993"/>
                </a:lnTo>
                <a:lnTo>
                  <a:pt x="236258" y="56248"/>
                </a:lnTo>
                <a:lnTo>
                  <a:pt x="236258" y="44996"/>
                </a:lnTo>
                <a:close/>
              </a:path>
              <a:path w="360044" h="360044">
                <a:moveTo>
                  <a:pt x="314998" y="44996"/>
                </a:moveTo>
                <a:lnTo>
                  <a:pt x="303758" y="44996"/>
                </a:lnTo>
                <a:lnTo>
                  <a:pt x="303758" y="56248"/>
                </a:lnTo>
                <a:lnTo>
                  <a:pt x="301985" y="64993"/>
                </a:lnTo>
                <a:lnTo>
                  <a:pt x="297154" y="72148"/>
                </a:lnTo>
                <a:lnTo>
                  <a:pt x="289999" y="76979"/>
                </a:lnTo>
                <a:lnTo>
                  <a:pt x="281254" y="78752"/>
                </a:lnTo>
                <a:lnTo>
                  <a:pt x="357734" y="78752"/>
                </a:lnTo>
                <a:lnTo>
                  <a:pt x="356469" y="72487"/>
                </a:lnTo>
                <a:lnTo>
                  <a:pt x="346822" y="58180"/>
                </a:lnTo>
                <a:lnTo>
                  <a:pt x="332515" y="48533"/>
                </a:lnTo>
                <a:lnTo>
                  <a:pt x="314998" y="44996"/>
                </a:lnTo>
                <a:close/>
              </a:path>
              <a:path w="360044" h="360044">
                <a:moveTo>
                  <a:pt x="107467" y="0"/>
                </a:moveTo>
                <a:lnTo>
                  <a:pt x="72529" y="0"/>
                </a:lnTo>
                <a:lnTo>
                  <a:pt x="67500" y="5029"/>
                </a:lnTo>
                <a:lnTo>
                  <a:pt x="67500" y="62471"/>
                </a:lnTo>
                <a:lnTo>
                  <a:pt x="72529" y="67500"/>
                </a:lnTo>
                <a:lnTo>
                  <a:pt x="107467" y="67500"/>
                </a:lnTo>
                <a:lnTo>
                  <a:pt x="112496" y="62471"/>
                </a:lnTo>
                <a:lnTo>
                  <a:pt x="112496" y="5029"/>
                </a:lnTo>
                <a:lnTo>
                  <a:pt x="107467" y="0"/>
                </a:lnTo>
                <a:close/>
              </a:path>
              <a:path w="360044" h="360044">
                <a:moveTo>
                  <a:pt x="287477" y="0"/>
                </a:moveTo>
                <a:lnTo>
                  <a:pt x="252539" y="0"/>
                </a:lnTo>
                <a:lnTo>
                  <a:pt x="247497" y="5029"/>
                </a:lnTo>
                <a:lnTo>
                  <a:pt x="247497" y="62471"/>
                </a:lnTo>
                <a:lnTo>
                  <a:pt x="252539" y="67500"/>
                </a:lnTo>
                <a:lnTo>
                  <a:pt x="287477" y="67500"/>
                </a:lnTo>
                <a:lnTo>
                  <a:pt x="292506" y="62471"/>
                </a:lnTo>
                <a:lnTo>
                  <a:pt x="292506" y="5029"/>
                </a:lnTo>
                <a:lnTo>
                  <a:pt x="287477" y="0"/>
                </a:lnTo>
                <a:close/>
              </a:path>
            </a:pathLst>
          </a:custGeom>
          <a:solidFill>
            <a:srgbClr val="6EAB50">
              <a:alpha val="67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2" name="object 2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59250" y="838200"/>
            <a:ext cx="360862" cy="359973"/>
          </a:xfrm>
          <a:prstGeom prst="rect">
            <a:avLst/>
          </a:prstGeom>
        </p:spPr>
      </p:pic>
      <p:sp>
        <p:nvSpPr>
          <p:cNvPr id="26" name="object 5">
            <a:extLst>
              <a:ext uri="{FF2B5EF4-FFF2-40B4-BE49-F238E27FC236}">
                <a16:creationId xmlns:a16="http://schemas.microsoft.com/office/drawing/2014/main" id="{95F3E8D5-F732-4C5D-BF51-A9AD71E2FA70}"/>
              </a:ext>
            </a:extLst>
          </p:cNvPr>
          <p:cNvSpPr txBox="1"/>
          <p:nvPr/>
        </p:nvSpPr>
        <p:spPr>
          <a:xfrm>
            <a:off x="6369050" y="82667"/>
            <a:ext cx="1062352" cy="198772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0"/>
              </a:spcBef>
            </a:pPr>
            <a:r>
              <a:rPr lang="ru-RU" sz="1000" b="1" spc="60" dirty="0">
                <a:solidFill>
                  <a:srgbClr val="283583"/>
                </a:solidFill>
                <a:latin typeface="Arial"/>
                <a:cs typeface="Arial"/>
              </a:rPr>
              <a:t>Номинация 11.</a:t>
            </a:r>
            <a:endParaRPr sz="800" dirty="0">
              <a:latin typeface="Arial"/>
              <a:cs typeface="Arial"/>
            </a:endParaRPr>
          </a:p>
        </p:txBody>
      </p:sp>
      <p:pic>
        <p:nvPicPr>
          <p:cNvPr id="27" name="object 23">
            <a:extLst>
              <a:ext uri="{FF2B5EF4-FFF2-40B4-BE49-F238E27FC236}">
                <a16:creationId xmlns:a16="http://schemas.microsoft.com/office/drawing/2014/main" id="{97CA8DD8-65B7-4373-829E-414A60696817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450330" y="281439"/>
            <a:ext cx="661670" cy="550088"/>
          </a:xfrm>
          <a:prstGeom prst="rect">
            <a:avLst/>
          </a:prstGeom>
        </p:spPr>
      </p:pic>
      <p:sp>
        <p:nvSpPr>
          <p:cNvPr id="28" name="object 37"/>
          <p:cNvSpPr txBox="1"/>
          <p:nvPr/>
        </p:nvSpPr>
        <p:spPr>
          <a:xfrm>
            <a:off x="425451" y="4530427"/>
            <a:ext cx="2743200" cy="580928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0"/>
              </a:spcBef>
            </a:pPr>
            <a:r>
              <a:rPr sz="700" b="1" spc="30" dirty="0">
                <a:solidFill>
                  <a:srgbClr val="32468D"/>
                </a:solidFill>
                <a:latin typeface="Times New Roman" pitchFamily="18" charset="0"/>
                <a:cs typeface="Times New Roman" pitchFamily="18" charset="0"/>
              </a:rPr>
              <a:t>Контакты:</a:t>
            </a:r>
            <a:endParaRPr sz="700" dirty="0">
              <a:latin typeface="Times New Roman" pitchFamily="18" charset="0"/>
              <a:cs typeface="Times New Roman" pitchFamily="18" charset="0"/>
            </a:endParaRPr>
          </a:p>
          <a:p>
            <a:pPr marL="132080" marR="5080" indent="-120014">
              <a:lnSpc>
                <a:spcPct val="100000"/>
              </a:lnSpc>
              <a:spcBef>
                <a:spcPts val="285"/>
              </a:spcBef>
            </a:pPr>
            <a:r>
              <a:rPr lang="ru-RU" sz="700" b="1" spc="30" dirty="0">
                <a:solidFill>
                  <a:srgbClr val="32468D"/>
                </a:solidFill>
                <a:latin typeface="Times New Roman" pitchFamily="18" charset="0"/>
                <a:cs typeface="Times New Roman" pitchFamily="18" charset="0"/>
              </a:rPr>
              <a:t>Алексеева И.А.                      </a:t>
            </a:r>
            <a:r>
              <a:rPr lang="ru-RU" sz="700" b="1" spc="30" dirty="0" err="1">
                <a:solidFill>
                  <a:srgbClr val="32468D"/>
                </a:solidFill>
                <a:latin typeface="Times New Roman" pitchFamily="18" charset="0"/>
                <a:cs typeface="Times New Roman" pitchFamily="18" charset="0"/>
              </a:rPr>
              <a:t>Верхоглядова</a:t>
            </a:r>
            <a:r>
              <a:rPr lang="ru-RU" sz="700" b="1" spc="30" dirty="0">
                <a:solidFill>
                  <a:srgbClr val="32468D"/>
                </a:solidFill>
                <a:latin typeface="Times New Roman" pitchFamily="18" charset="0"/>
                <a:cs typeface="Times New Roman" pitchFamily="18" charset="0"/>
              </a:rPr>
              <a:t> О.П.</a:t>
            </a:r>
          </a:p>
          <a:p>
            <a:pPr marL="132080" marR="5080" indent="-120014">
              <a:spcBef>
                <a:spcPts val="285"/>
              </a:spcBef>
            </a:pPr>
            <a:r>
              <a:rPr lang="ru-RU" sz="700" spc="3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  <a:hlinkClick r:id="rId4"/>
              </a:rPr>
              <a:t>      </a:t>
            </a:r>
            <a:r>
              <a:rPr lang="en-US" sz="700" spc="3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  <a:hlinkClick r:id="rId4"/>
              </a:rPr>
              <a:t>a</a:t>
            </a:r>
            <a:r>
              <a:rPr lang="ru-RU" sz="700" spc="3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  <a:hlinkClick r:id="rId4"/>
              </a:rPr>
              <a:t> </a:t>
            </a:r>
            <a:r>
              <a:rPr lang="en-US" sz="700" spc="3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  <a:hlinkClick r:id="rId4"/>
              </a:rPr>
              <a:t>i71@list.ru</a:t>
            </a:r>
            <a:r>
              <a:rPr lang="ru-RU" sz="700" spc="3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                     </a:t>
            </a:r>
            <a:r>
              <a:rPr lang="ru-RU" sz="800" dirty="0" err="1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  <a:hlinkClick r:id="rId5"/>
              </a:rPr>
              <a:t>verk.olga@mail.ru</a:t>
            </a:r>
            <a:endParaRPr lang="ru-RU" sz="800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132080" marR="5080" indent="-120014">
              <a:lnSpc>
                <a:spcPct val="100000"/>
              </a:lnSpc>
              <a:spcBef>
                <a:spcPts val="285"/>
              </a:spcBef>
            </a:pPr>
            <a:endParaRPr lang="ru-RU" sz="700" dirty="0">
              <a:solidFill>
                <a:srgbClr val="32468D"/>
              </a:solidFill>
              <a:latin typeface="Verdana"/>
              <a:cs typeface="Verdana"/>
            </a:endParaRPr>
          </a:p>
        </p:txBody>
      </p:sp>
      <p:grpSp>
        <p:nvGrpSpPr>
          <p:cNvPr id="29" name="object 23"/>
          <p:cNvGrpSpPr/>
          <p:nvPr/>
        </p:nvGrpSpPr>
        <p:grpSpPr>
          <a:xfrm>
            <a:off x="1644650" y="4876800"/>
            <a:ext cx="74295" cy="74295"/>
            <a:chOff x="485033" y="4860139"/>
            <a:chExt cx="74295" cy="74295"/>
          </a:xfrm>
        </p:grpSpPr>
        <p:sp>
          <p:nvSpPr>
            <p:cNvPr id="30" name="object 24"/>
            <p:cNvSpPr/>
            <p:nvPr/>
          </p:nvSpPr>
          <p:spPr>
            <a:xfrm>
              <a:off x="485033" y="4860139"/>
              <a:ext cx="74295" cy="74295"/>
            </a:xfrm>
            <a:custGeom>
              <a:avLst/>
              <a:gdLst/>
              <a:ahLst/>
              <a:cxnLst/>
              <a:rect l="l" t="t" r="r" b="b"/>
              <a:pathLst>
                <a:path w="74295" h="74295">
                  <a:moveTo>
                    <a:pt x="68046" y="0"/>
                  </a:moveTo>
                  <a:lnTo>
                    <a:pt x="6248" y="0"/>
                  </a:lnTo>
                  <a:lnTo>
                    <a:pt x="0" y="6248"/>
                  </a:lnTo>
                  <a:lnTo>
                    <a:pt x="0" y="68046"/>
                  </a:lnTo>
                  <a:lnTo>
                    <a:pt x="6248" y="74282"/>
                  </a:lnTo>
                  <a:lnTo>
                    <a:pt x="68046" y="74282"/>
                  </a:lnTo>
                  <a:lnTo>
                    <a:pt x="74282" y="68046"/>
                  </a:lnTo>
                  <a:lnTo>
                    <a:pt x="74282" y="60350"/>
                  </a:lnTo>
                  <a:lnTo>
                    <a:pt x="74282" y="6248"/>
                  </a:lnTo>
                  <a:lnTo>
                    <a:pt x="68046" y="0"/>
                  </a:lnTo>
                  <a:close/>
                </a:path>
              </a:pathLst>
            </a:custGeom>
            <a:solidFill>
              <a:srgbClr val="32468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25"/>
            <p:cNvSpPr/>
            <p:nvPr/>
          </p:nvSpPr>
          <p:spPr>
            <a:xfrm>
              <a:off x="496807" y="4877342"/>
              <a:ext cx="50800" cy="40005"/>
            </a:xfrm>
            <a:custGeom>
              <a:avLst/>
              <a:gdLst/>
              <a:ahLst/>
              <a:cxnLst/>
              <a:rect l="l" t="t" r="r" b="b"/>
              <a:pathLst>
                <a:path w="50800" h="40004">
                  <a:moveTo>
                    <a:pt x="0" y="12852"/>
                  </a:moveTo>
                  <a:lnTo>
                    <a:pt x="0" y="37833"/>
                  </a:lnTo>
                  <a:lnTo>
                    <a:pt x="2044" y="39877"/>
                  </a:lnTo>
                  <a:lnTo>
                    <a:pt x="48704" y="39877"/>
                  </a:lnTo>
                  <a:lnTo>
                    <a:pt x="50736" y="37833"/>
                  </a:lnTo>
                  <a:lnTo>
                    <a:pt x="50736" y="28994"/>
                  </a:lnTo>
                  <a:lnTo>
                    <a:pt x="22250" y="28994"/>
                  </a:lnTo>
                  <a:lnTo>
                    <a:pt x="12318" y="21716"/>
                  </a:lnTo>
                  <a:lnTo>
                    <a:pt x="1816" y="14617"/>
                  </a:lnTo>
                  <a:lnTo>
                    <a:pt x="850" y="13792"/>
                  </a:lnTo>
                  <a:lnTo>
                    <a:pt x="0" y="12852"/>
                  </a:lnTo>
                  <a:close/>
                </a:path>
                <a:path w="50800" h="40004">
                  <a:moveTo>
                    <a:pt x="50736" y="12852"/>
                  </a:moveTo>
                  <a:lnTo>
                    <a:pt x="49885" y="13792"/>
                  </a:lnTo>
                  <a:lnTo>
                    <a:pt x="48933" y="14617"/>
                  </a:lnTo>
                  <a:lnTo>
                    <a:pt x="38417" y="21755"/>
                  </a:lnTo>
                  <a:lnTo>
                    <a:pt x="28486" y="28994"/>
                  </a:lnTo>
                  <a:lnTo>
                    <a:pt x="50736" y="28994"/>
                  </a:lnTo>
                  <a:lnTo>
                    <a:pt x="50736" y="12852"/>
                  </a:lnTo>
                  <a:close/>
                </a:path>
                <a:path w="50800" h="40004">
                  <a:moveTo>
                    <a:pt x="48666" y="0"/>
                  </a:moveTo>
                  <a:lnTo>
                    <a:pt x="1498" y="0"/>
                  </a:lnTo>
                  <a:lnTo>
                    <a:pt x="0" y="2387"/>
                  </a:lnTo>
                  <a:lnTo>
                    <a:pt x="0" y="7734"/>
                  </a:lnTo>
                  <a:lnTo>
                    <a:pt x="2857" y="10934"/>
                  </a:lnTo>
                  <a:lnTo>
                    <a:pt x="4876" y="12293"/>
                  </a:lnTo>
                  <a:lnTo>
                    <a:pt x="13703" y="18414"/>
                  </a:lnTo>
                  <a:lnTo>
                    <a:pt x="19938" y="22771"/>
                  </a:lnTo>
                  <a:lnTo>
                    <a:pt x="23050" y="25374"/>
                  </a:lnTo>
                  <a:lnTo>
                    <a:pt x="27685" y="25374"/>
                  </a:lnTo>
                  <a:lnTo>
                    <a:pt x="30810" y="22771"/>
                  </a:lnTo>
                  <a:lnTo>
                    <a:pt x="32651" y="21501"/>
                  </a:lnTo>
                  <a:lnTo>
                    <a:pt x="37033" y="18414"/>
                  </a:lnTo>
                  <a:lnTo>
                    <a:pt x="48386" y="10566"/>
                  </a:lnTo>
                  <a:lnTo>
                    <a:pt x="50715" y="7734"/>
                  </a:lnTo>
                  <a:lnTo>
                    <a:pt x="50736" y="2044"/>
                  </a:lnTo>
                  <a:lnTo>
                    <a:pt x="4866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46075" cy="475615"/>
          </a:xfrm>
          <a:custGeom>
            <a:avLst/>
            <a:gdLst/>
            <a:ahLst/>
            <a:cxnLst/>
            <a:rect l="l" t="t" r="r" b="b"/>
            <a:pathLst>
              <a:path w="346075" h="475615">
                <a:moveTo>
                  <a:pt x="0" y="475208"/>
                </a:moveTo>
                <a:lnTo>
                  <a:pt x="345605" y="475208"/>
                </a:lnTo>
                <a:lnTo>
                  <a:pt x="345605" y="0"/>
                </a:lnTo>
                <a:lnTo>
                  <a:pt x="0" y="0"/>
                </a:lnTo>
                <a:lnTo>
                  <a:pt x="0" y="475208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 lIns="0" tIns="0" rIns="0" bIns="0" rtlCol="0"/>
          <a:lstStyle/>
          <a:p>
            <a:pPr algn="ctr"/>
            <a:endParaRPr lang="ru-RU" sz="800" dirty="0"/>
          </a:p>
          <a:p>
            <a:pPr algn="ctr"/>
            <a:r>
              <a:rPr lang="ru-RU" sz="800" b="1" dirty="0"/>
              <a:t>4</a:t>
            </a:r>
          </a:p>
        </p:txBody>
      </p:sp>
      <p:sp>
        <p:nvSpPr>
          <p:cNvPr id="4" name="object 4"/>
          <p:cNvSpPr/>
          <p:nvPr/>
        </p:nvSpPr>
        <p:spPr>
          <a:xfrm>
            <a:off x="0" y="5040007"/>
            <a:ext cx="7560309" cy="288290"/>
          </a:xfrm>
          <a:custGeom>
            <a:avLst/>
            <a:gdLst/>
            <a:ahLst/>
            <a:cxnLst/>
            <a:rect l="l" t="t" r="r" b="b"/>
            <a:pathLst>
              <a:path w="7560309" h="288289">
                <a:moveTo>
                  <a:pt x="0" y="287997"/>
                </a:moveTo>
                <a:lnTo>
                  <a:pt x="7560005" y="287997"/>
                </a:lnTo>
                <a:lnTo>
                  <a:pt x="7560005" y="0"/>
                </a:lnTo>
                <a:lnTo>
                  <a:pt x="0" y="0"/>
                </a:lnTo>
                <a:lnTo>
                  <a:pt x="0" y="287997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44500" y="86488"/>
            <a:ext cx="6000750" cy="650178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350"/>
              </a:spcBef>
            </a:pPr>
            <a:r>
              <a:rPr lang="ru-RU" sz="1200" b="1" spc="60" dirty="0">
                <a:solidFill>
                  <a:srgbClr val="283583"/>
                </a:solidFill>
                <a:latin typeface="Times New Roman" pitchFamily="18" charset="0"/>
                <a:cs typeface="Times New Roman" pitchFamily="18" charset="0"/>
              </a:rPr>
              <a:t>ГБПОУ ПО  »Псковский колледж профессиональных технологий и сервиса» </a:t>
            </a:r>
          </a:p>
          <a:p>
            <a:pPr marL="12700" algn="ctr">
              <a:lnSpc>
                <a:spcPct val="100000"/>
              </a:lnSpc>
              <a:spcBef>
                <a:spcPts val="350"/>
              </a:spcBef>
            </a:pPr>
            <a:r>
              <a:rPr lang="ru-RU" sz="1200" b="1" spc="60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«</a:t>
            </a: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Инклюзивное пространство региональных компетенций конкурсов</a:t>
            </a:r>
            <a:r>
              <a:rPr lang="ru-RU" sz="1200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профессионального</a:t>
            </a:r>
            <a:r>
              <a:rPr lang="ru-RU" sz="1200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мастерства  «</a:t>
            </a:r>
            <a:r>
              <a:rPr lang="ru-RU" sz="1200" b="1" dirty="0" err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Абилимпикс</a:t>
            </a: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»</a:t>
            </a:r>
            <a:endParaRPr sz="1200" dirty="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3625850" y="762000"/>
            <a:ext cx="3434079" cy="3814633"/>
            <a:chOff x="3786349" y="675005"/>
            <a:chExt cx="3434079" cy="3814633"/>
          </a:xfrm>
        </p:grpSpPr>
        <p:sp>
          <p:nvSpPr>
            <p:cNvPr id="7" name="object 7"/>
            <p:cNvSpPr/>
            <p:nvPr/>
          </p:nvSpPr>
          <p:spPr>
            <a:xfrm>
              <a:off x="3786349" y="844103"/>
              <a:ext cx="3434079" cy="3645535"/>
            </a:xfrm>
            <a:custGeom>
              <a:avLst/>
              <a:gdLst/>
              <a:ahLst/>
              <a:cxnLst/>
              <a:rect l="l" t="t" r="r" b="b"/>
              <a:pathLst>
                <a:path w="3434079" h="3645535">
                  <a:moveTo>
                    <a:pt x="0" y="0"/>
                  </a:moveTo>
                  <a:lnTo>
                    <a:pt x="0" y="3177324"/>
                  </a:lnTo>
                  <a:lnTo>
                    <a:pt x="7312" y="3447883"/>
                  </a:lnTo>
                  <a:lnTo>
                    <a:pt x="58499" y="3586819"/>
                  </a:lnTo>
                  <a:lnTo>
                    <a:pt x="197435" y="3638006"/>
                  </a:lnTo>
                  <a:lnTo>
                    <a:pt x="467995" y="3645319"/>
                  </a:lnTo>
                  <a:lnTo>
                    <a:pt x="3433762" y="3645319"/>
                  </a:lnTo>
                  <a:lnTo>
                    <a:pt x="3433762" y="467995"/>
                  </a:lnTo>
                  <a:lnTo>
                    <a:pt x="3426449" y="197435"/>
                  </a:lnTo>
                  <a:lnTo>
                    <a:pt x="3375261" y="58499"/>
                  </a:lnTo>
                  <a:lnTo>
                    <a:pt x="3236321" y="7312"/>
                  </a:lnTo>
                  <a:lnTo>
                    <a:pt x="2965754" y="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32468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4160999" y="675005"/>
              <a:ext cx="814034" cy="381000"/>
            </a:xfrm>
            <a:custGeom>
              <a:avLst/>
              <a:gdLst/>
              <a:ahLst/>
              <a:cxnLst/>
              <a:rect l="l" t="t" r="r" b="b"/>
              <a:pathLst>
                <a:path w="953770" h="304165">
                  <a:moveTo>
                    <a:pt x="953427" y="0"/>
                  </a:moveTo>
                  <a:lnTo>
                    <a:pt x="0" y="0"/>
                  </a:lnTo>
                  <a:lnTo>
                    <a:pt x="0" y="303796"/>
                  </a:lnTo>
                  <a:lnTo>
                    <a:pt x="953427" y="303796"/>
                  </a:lnTo>
                  <a:lnTo>
                    <a:pt x="95342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4933557" y="811499"/>
              <a:ext cx="64135" cy="59055"/>
            </a:xfrm>
            <a:custGeom>
              <a:avLst/>
              <a:gdLst/>
              <a:ahLst/>
              <a:cxnLst/>
              <a:rect l="l" t="t" r="r" b="b"/>
              <a:pathLst>
                <a:path w="64135" h="59055">
                  <a:moveTo>
                    <a:pt x="31889" y="0"/>
                  </a:moveTo>
                  <a:lnTo>
                    <a:pt x="19475" y="2320"/>
                  </a:lnTo>
                  <a:lnTo>
                    <a:pt x="9339" y="8648"/>
                  </a:lnTo>
                  <a:lnTo>
                    <a:pt x="2505" y="18034"/>
                  </a:lnTo>
                  <a:lnTo>
                    <a:pt x="0" y="29527"/>
                  </a:lnTo>
                  <a:lnTo>
                    <a:pt x="2505" y="41013"/>
                  </a:lnTo>
                  <a:lnTo>
                    <a:pt x="9339" y="50395"/>
                  </a:lnTo>
                  <a:lnTo>
                    <a:pt x="19475" y="56721"/>
                  </a:lnTo>
                  <a:lnTo>
                    <a:pt x="31889" y="59042"/>
                  </a:lnTo>
                  <a:lnTo>
                    <a:pt x="44303" y="56721"/>
                  </a:lnTo>
                  <a:lnTo>
                    <a:pt x="54440" y="50395"/>
                  </a:lnTo>
                  <a:lnTo>
                    <a:pt x="61273" y="41013"/>
                  </a:lnTo>
                  <a:lnTo>
                    <a:pt x="63779" y="29527"/>
                  </a:lnTo>
                  <a:lnTo>
                    <a:pt x="61273" y="18034"/>
                  </a:lnTo>
                  <a:lnTo>
                    <a:pt x="54440" y="8648"/>
                  </a:lnTo>
                  <a:lnTo>
                    <a:pt x="44303" y="2320"/>
                  </a:lnTo>
                  <a:lnTo>
                    <a:pt x="31889" y="0"/>
                  </a:lnTo>
                  <a:close/>
                </a:path>
              </a:pathLst>
            </a:custGeom>
            <a:solidFill>
              <a:srgbClr val="32468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0" name="object 10"/>
          <p:cNvGrpSpPr/>
          <p:nvPr/>
        </p:nvGrpSpPr>
        <p:grpSpPr>
          <a:xfrm>
            <a:off x="425450" y="685800"/>
            <a:ext cx="3161030" cy="3820795"/>
            <a:chOff x="457200" y="675005"/>
            <a:chExt cx="3161030" cy="3820795"/>
          </a:xfrm>
        </p:grpSpPr>
        <p:sp>
          <p:nvSpPr>
            <p:cNvPr id="11" name="object 11"/>
            <p:cNvSpPr/>
            <p:nvPr/>
          </p:nvSpPr>
          <p:spPr>
            <a:xfrm>
              <a:off x="463550" y="844103"/>
              <a:ext cx="3148330" cy="3645535"/>
            </a:xfrm>
            <a:custGeom>
              <a:avLst/>
              <a:gdLst/>
              <a:ahLst/>
              <a:cxnLst/>
              <a:rect l="l" t="t" r="r" b="b"/>
              <a:pathLst>
                <a:path w="3148329" h="3645535">
                  <a:moveTo>
                    <a:pt x="0" y="0"/>
                  </a:moveTo>
                  <a:lnTo>
                    <a:pt x="0" y="3177324"/>
                  </a:lnTo>
                  <a:lnTo>
                    <a:pt x="7312" y="3447883"/>
                  </a:lnTo>
                  <a:lnTo>
                    <a:pt x="58499" y="3586819"/>
                  </a:lnTo>
                  <a:lnTo>
                    <a:pt x="197435" y="3638006"/>
                  </a:lnTo>
                  <a:lnTo>
                    <a:pt x="467995" y="3645319"/>
                  </a:lnTo>
                  <a:lnTo>
                    <a:pt x="3148101" y="3645319"/>
                  </a:lnTo>
                  <a:lnTo>
                    <a:pt x="3148101" y="467995"/>
                  </a:lnTo>
                  <a:lnTo>
                    <a:pt x="3140788" y="197435"/>
                  </a:lnTo>
                  <a:lnTo>
                    <a:pt x="3089600" y="58499"/>
                  </a:lnTo>
                  <a:lnTo>
                    <a:pt x="2950660" y="7312"/>
                  </a:lnTo>
                  <a:lnTo>
                    <a:pt x="2680093" y="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32468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78472" y="675005"/>
              <a:ext cx="874394" cy="304165"/>
            </a:xfrm>
            <a:custGeom>
              <a:avLst/>
              <a:gdLst/>
              <a:ahLst/>
              <a:cxnLst/>
              <a:rect l="l" t="t" r="r" b="b"/>
              <a:pathLst>
                <a:path w="874394" h="304165">
                  <a:moveTo>
                    <a:pt x="874394" y="0"/>
                  </a:moveTo>
                  <a:lnTo>
                    <a:pt x="0" y="0"/>
                  </a:lnTo>
                  <a:lnTo>
                    <a:pt x="0" y="303796"/>
                  </a:lnTo>
                  <a:lnTo>
                    <a:pt x="874394" y="303796"/>
                  </a:lnTo>
                  <a:lnTo>
                    <a:pt x="87439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489749" y="811499"/>
              <a:ext cx="64135" cy="59055"/>
            </a:xfrm>
            <a:custGeom>
              <a:avLst/>
              <a:gdLst/>
              <a:ahLst/>
              <a:cxnLst/>
              <a:rect l="l" t="t" r="r" b="b"/>
              <a:pathLst>
                <a:path w="64134" h="59055">
                  <a:moveTo>
                    <a:pt x="31889" y="0"/>
                  </a:moveTo>
                  <a:lnTo>
                    <a:pt x="19475" y="2320"/>
                  </a:lnTo>
                  <a:lnTo>
                    <a:pt x="9339" y="8648"/>
                  </a:lnTo>
                  <a:lnTo>
                    <a:pt x="2505" y="18034"/>
                  </a:lnTo>
                  <a:lnTo>
                    <a:pt x="0" y="29527"/>
                  </a:lnTo>
                  <a:lnTo>
                    <a:pt x="2505" y="41013"/>
                  </a:lnTo>
                  <a:lnTo>
                    <a:pt x="9339" y="50395"/>
                  </a:lnTo>
                  <a:lnTo>
                    <a:pt x="19475" y="56721"/>
                  </a:lnTo>
                  <a:lnTo>
                    <a:pt x="31889" y="59042"/>
                  </a:lnTo>
                  <a:lnTo>
                    <a:pt x="44303" y="56721"/>
                  </a:lnTo>
                  <a:lnTo>
                    <a:pt x="54440" y="50395"/>
                  </a:lnTo>
                  <a:lnTo>
                    <a:pt x="61273" y="41013"/>
                  </a:lnTo>
                  <a:lnTo>
                    <a:pt x="63779" y="29527"/>
                  </a:lnTo>
                  <a:lnTo>
                    <a:pt x="61273" y="18034"/>
                  </a:lnTo>
                  <a:lnTo>
                    <a:pt x="54440" y="8648"/>
                  </a:lnTo>
                  <a:lnTo>
                    <a:pt x="44303" y="2320"/>
                  </a:lnTo>
                  <a:lnTo>
                    <a:pt x="31889" y="0"/>
                  </a:lnTo>
                  <a:close/>
                </a:path>
              </a:pathLst>
            </a:custGeom>
            <a:solidFill>
              <a:srgbClr val="32468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525451" y="1066801"/>
            <a:ext cx="3024199" cy="31521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r>
              <a:rPr lang="ru-RU" sz="1200" b="1" dirty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УСЛОВИЯ И НЕОБХОДИМЫЕ РЕСУРСЫ</a:t>
            </a:r>
          </a:p>
          <a:p>
            <a:r>
              <a:rPr lang="ru-RU" sz="1200" dirty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1.Методические ресурсы ( разработка  конкурсной документации);</a:t>
            </a:r>
          </a:p>
          <a:p>
            <a:r>
              <a:rPr lang="ru-RU" sz="1200" dirty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2.Кадровое обеспечение (подготовка экспертов);</a:t>
            </a:r>
          </a:p>
          <a:p>
            <a:r>
              <a:rPr lang="ru-RU" sz="1200" dirty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3. Подготовка  конкурсных площадок  (производственные отделения   ГБУСО ПО «Производственно-интеграционные мастерские для инвалидов имени Вернера Петера </a:t>
            </a:r>
            <a:r>
              <a:rPr lang="ru-RU" sz="1200" dirty="0" err="1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Шмитца</a:t>
            </a:r>
            <a:r>
              <a:rPr lang="ru-RU" sz="1200" dirty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»,  Псковской Региональной Общественной Благотворительной Организации РОСТОК,  ГБОУ ПО»Центр специального образования №1»);</a:t>
            </a:r>
          </a:p>
          <a:p>
            <a:r>
              <a:rPr lang="ru-RU" sz="1200" dirty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4. Ресурсное обеспечение (оборудование и материалы).</a:t>
            </a:r>
          </a:p>
          <a:p>
            <a:endParaRPr lang="ru-RU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3751873" y="822294"/>
            <a:ext cx="3279176" cy="44165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endParaRPr lang="ru-RU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700" marR="5080" algn="ctr">
              <a:spcBef>
                <a:spcPts val="100"/>
              </a:spcBef>
            </a:pPr>
            <a:r>
              <a:rPr lang="ru-RU" sz="1200" b="1" cap="all" spc="25" dirty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Влияние на достижение показателей</a:t>
            </a:r>
          </a:p>
          <a:p>
            <a:r>
              <a:rPr lang="ru-RU" sz="1200" b="1" cap="all" spc="25" dirty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- </a:t>
            </a:r>
            <a:r>
              <a:rPr lang="ru-RU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выявление и поддержка талантливых детей и молодежи из числа людей с инвалидностью или ОВЗ; </a:t>
            </a:r>
          </a:p>
          <a:p>
            <a:r>
              <a:rPr lang="ru-RU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развитие профессионального мастерства участников чемпионата;</a:t>
            </a:r>
          </a:p>
          <a:p>
            <a:r>
              <a:rPr lang="ru-RU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создание системы профессиональной ориентации и мотивации людей с инвалидностью и  ОВЗ к профессиональному образованию;</a:t>
            </a:r>
          </a:p>
          <a:p>
            <a:r>
              <a:rPr lang="ru-RU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стимулирование выпускников и молодых специалистов к дальнейшему профессиональному и личностному росту;</a:t>
            </a:r>
          </a:p>
          <a:p>
            <a:r>
              <a:rPr lang="ru-RU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содействие трудоустройству выпускников и молодых специалистов, в т.ч.  в форме сопровождаемого трудоустройства, трудовой занятости;</a:t>
            </a:r>
          </a:p>
          <a:p>
            <a:r>
              <a:rPr lang="ru-RU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увеличение количественных показателей чемпионата.</a:t>
            </a:r>
          </a:p>
          <a:p>
            <a:pPr marL="12700" marR="5080" algn="ctr">
              <a:spcBef>
                <a:spcPts val="100"/>
              </a:spcBef>
            </a:pPr>
            <a:endParaRPr lang="ru-RU" sz="1200" b="1" cap="all" spc="25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12700" marR="5080" algn="ctr">
              <a:spcBef>
                <a:spcPts val="100"/>
              </a:spcBef>
            </a:pPr>
            <a:endParaRPr lang="en-US" sz="1200" b="1" cap="all" spc="25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endParaRPr lang="en-US" sz="1000" spc="25" dirty="0">
              <a:latin typeface="Verdana"/>
              <a:cs typeface="Verdana"/>
            </a:endParaRPr>
          </a:p>
          <a:p>
            <a:pPr marL="12700" marR="5080">
              <a:spcBef>
                <a:spcPts val="100"/>
              </a:spcBef>
            </a:pPr>
            <a:endParaRPr lang="ru-RU" sz="1000" b="1" spc="2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6" name="object 17"/>
          <p:cNvGrpSpPr/>
          <p:nvPr/>
        </p:nvGrpSpPr>
        <p:grpSpPr>
          <a:xfrm>
            <a:off x="480040" y="4876186"/>
            <a:ext cx="74295" cy="74295"/>
            <a:chOff x="480040" y="4876186"/>
            <a:chExt cx="74295" cy="74295"/>
          </a:xfrm>
        </p:grpSpPr>
        <p:sp>
          <p:nvSpPr>
            <p:cNvPr id="18" name="object 18"/>
            <p:cNvSpPr/>
            <p:nvPr/>
          </p:nvSpPr>
          <p:spPr>
            <a:xfrm>
              <a:off x="480040" y="4876186"/>
              <a:ext cx="74295" cy="74295"/>
            </a:xfrm>
            <a:custGeom>
              <a:avLst/>
              <a:gdLst/>
              <a:ahLst/>
              <a:cxnLst/>
              <a:rect l="l" t="t" r="r" b="b"/>
              <a:pathLst>
                <a:path w="74295" h="74295">
                  <a:moveTo>
                    <a:pt x="68046" y="0"/>
                  </a:moveTo>
                  <a:lnTo>
                    <a:pt x="6248" y="0"/>
                  </a:lnTo>
                  <a:lnTo>
                    <a:pt x="0" y="6248"/>
                  </a:lnTo>
                  <a:lnTo>
                    <a:pt x="0" y="68046"/>
                  </a:lnTo>
                  <a:lnTo>
                    <a:pt x="6248" y="74282"/>
                  </a:lnTo>
                  <a:lnTo>
                    <a:pt x="68046" y="74282"/>
                  </a:lnTo>
                  <a:lnTo>
                    <a:pt x="74282" y="68046"/>
                  </a:lnTo>
                  <a:lnTo>
                    <a:pt x="74282" y="60350"/>
                  </a:lnTo>
                  <a:lnTo>
                    <a:pt x="74282" y="6248"/>
                  </a:lnTo>
                  <a:lnTo>
                    <a:pt x="68046" y="0"/>
                  </a:lnTo>
                  <a:close/>
                </a:path>
              </a:pathLst>
            </a:custGeom>
            <a:solidFill>
              <a:srgbClr val="32468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491815" y="4893390"/>
              <a:ext cx="50800" cy="40005"/>
            </a:xfrm>
            <a:custGeom>
              <a:avLst/>
              <a:gdLst/>
              <a:ahLst/>
              <a:cxnLst/>
              <a:rect l="l" t="t" r="r" b="b"/>
              <a:pathLst>
                <a:path w="50800" h="40004">
                  <a:moveTo>
                    <a:pt x="0" y="12852"/>
                  </a:moveTo>
                  <a:lnTo>
                    <a:pt x="0" y="37833"/>
                  </a:lnTo>
                  <a:lnTo>
                    <a:pt x="2044" y="39877"/>
                  </a:lnTo>
                  <a:lnTo>
                    <a:pt x="48704" y="39877"/>
                  </a:lnTo>
                  <a:lnTo>
                    <a:pt x="50736" y="37833"/>
                  </a:lnTo>
                  <a:lnTo>
                    <a:pt x="50736" y="28994"/>
                  </a:lnTo>
                  <a:lnTo>
                    <a:pt x="22250" y="28994"/>
                  </a:lnTo>
                  <a:lnTo>
                    <a:pt x="12318" y="21716"/>
                  </a:lnTo>
                  <a:lnTo>
                    <a:pt x="1816" y="14617"/>
                  </a:lnTo>
                  <a:lnTo>
                    <a:pt x="850" y="13792"/>
                  </a:lnTo>
                  <a:lnTo>
                    <a:pt x="0" y="12852"/>
                  </a:lnTo>
                  <a:close/>
                </a:path>
                <a:path w="50800" h="40004">
                  <a:moveTo>
                    <a:pt x="50736" y="12852"/>
                  </a:moveTo>
                  <a:lnTo>
                    <a:pt x="49885" y="13792"/>
                  </a:lnTo>
                  <a:lnTo>
                    <a:pt x="48933" y="14617"/>
                  </a:lnTo>
                  <a:lnTo>
                    <a:pt x="38417" y="21755"/>
                  </a:lnTo>
                  <a:lnTo>
                    <a:pt x="28486" y="28994"/>
                  </a:lnTo>
                  <a:lnTo>
                    <a:pt x="50736" y="28994"/>
                  </a:lnTo>
                  <a:lnTo>
                    <a:pt x="50736" y="12852"/>
                  </a:lnTo>
                  <a:close/>
                </a:path>
                <a:path w="50800" h="40004">
                  <a:moveTo>
                    <a:pt x="48666" y="0"/>
                  </a:moveTo>
                  <a:lnTo>
                    <a:pt x="1498" y="0"/>
                  </a:lnTo>
                  <a:lnTo>
                    <a:pt x="0" y="2387"/>
                  </a:lnTo>
                  <a:lnTo>
                    <a:pt x="0" y="7734"/>
                  </a:lnTo>
                  <a:lnTo>
                    <a:pt x="2857" y="10934"/>
                  </a:lnTo>
                  <a:lnTo>
                    <a:pt x="4876" y="12293"/>
                  </a:lnTo>
                  <a:lnTo>
                    <a:pt x="13703" y="18414"/>
                  </a:lnTo>
                  <a:lnTo>
                    <a:pt x="19938" y="22771"/>
                  </a:lnTo>
                  <a:lnTo>
                    <a:pt x="23050" y="25374"/>
                  </a:lnTo>
                  <a:lnTo>
                    <a:pt x="27685" y="25374"/>
                  </a:lnTo>
                  <a:lnTo>
                    <a:pt x="30810" y="22771"/>
                  </a:lnTo>
                  <a:lnTo>
                    <a:pt x="32651" y="21501"/>
                  </a:lnTo>
                  <a:lnTo>
                    <a:pt x="37033" y="18414"/>
                  </a:lnTo>
                  <a:lnTo>
                    <a:pt x="48386" y="10566"/>
                  </a:lnTo>
                  <a:lnTo>
                    <a:pt x="50715" y="7734"/>
                  </a:lnTo>
                  <a:lnTo>
                    <a:pt x="50736" y="2044"/>
                  </a:lnTo>
                  <a:lnTo>
                    <a:pt x="4866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/>
          <p:nvPr/>
        </p:nvSpPr>
        <p:spPr>
          <a:xfrm>
            <a:off x="893206" y="683853"/>
            <a:ext cx="360045" cy="360045"/>
          </a:xfrm>
          <a:custGeom>
            <a:avLst/>
            <a:gdLst/>
            <a:ahLst/>
            <a:cxnLst/>
            <a:rect l="l" t="t" r="r" b="b"/>
            <a:pathLst>
              <a:path w="360044" h="360044">
                <a:moveTo>
                  <a:pt x="56248" y="44996"/>
                </a:moveTo>
                <a:lnTo>
                  <a:pt x="45008" y="44996"/>
                </a:lnTo>
                <a:lnTo>
                  <a:pt x="27490" y="48533"/>
                </a:lnTo>
                <a:lnTo>
                  <a:pt x="13184" y="58180"/>
                </a:lnTo>
                <a:lnTo>
                  <a:pt x="3537" y="72487"/>
                </a:lnTo>
                <a:lnTo>
                  <a:pt x="0" y="90004"/>
                </a:lnTo>
                <a:lnTo>
                  <a:pt x="0" y="314998"/>
                </a:lnTo>
                <a:lnTo>
                  <a:pt x="3537" y="332513"/>
                </a:lnTo>
                <a:lnTo>
                  <a:pt x="13184" y="346816"/>
                </a:lnTo>
                <a:lnTo>
                  <a:pt x="27490" y="356458"/>
                </a:lnTo>
                <a:lnTo>
                  <a:pt x="45008" y="359994"/>
                </a:lnTo>
                <a:lnTo>
                  <a:pt x="314998" y="359994"/>
                </a:lnTo>
                <a:lnTo>
                  <a:pt x="332515" y="356458"/>
                </a:lnTo>
                <a:lnTo>
                  <a:pt x="346822" y="346816"/>
                </a:lnTo>
                <a:lnTo>
                  <a:pt x="353104" y="337502"/>
                </a:lnTo>
                <a:lnTo>
                  <a:pt x="45008" y="337502"/>
                </a:lnTo>
                <a:lnTo>
                  <a:pt x="36257" y="335732"/>
                </a:lnTo>
                <a:lnTo>
                  <a:pt x="29103" y="330908"/>
                </a:lnTo>
                <a:lnTo>
                  <a:pt x="24275" y="323754"/>
                </a:lnTo>
                <a:lnTo>
                  <a:pt x="22504" y="314998"/>
                </a:lnTo>
                <a:lnTo>
                  <a:pt x="22504" y="135001"/>
                </a:lnTo>
                <a:lnTo>
                  <a:pt x="24275" y="126255"/>
                </a:lnTo>
                <a:lnTo>
                  <a:pt x="29103" y="119100"/>
                </a:lnTo>
                <a:lnTo>
                  <a:pt x="36257" y="114269"/>
                </a:lnTo>
                <a:lnTo>
                  <a:pt x="45008" y="112496"/>
                </a:lnTo>
                <a:lnTo>
                  <a:pt x="360006" y="112496"/>
                </a:lnTo>
                <a:lnTo>
                  <a:pt x="360006" y="90004"/>
                </a:lnTo>
                <a:lnTo>
                  <a:pt x="357734" y="78752"/>
                </a:lnTo>
                <a:lnTo>
                  <a:pt x="78752" y="78752"/>
                </a:lnTo>
                <a:lnTo>
                  <a:pt x="70001" y="76979"/>
                </a:lnTo>
                <a:lnTo>
                  <a:pt x="62847" y="72148"/>
                </a:lnTo>
                <a:lnTo>
                  <a:pt x="58019" y="64993"/>
                </a:lnTo>
                <a:lnTo>
                  <a:pt x="56248" y="56248"/>
                </a:lnTo>
                <a:lnTo>
                  <a:pt x="56248" y="44996"/>
                </a:lnTo>
                <a:close/>
              </a:path>
              <a:path w="360044" h="360044">
                <a:moveTo>
                  <a:pt x="360006" y="112496"/>
                </a:moveTo>
                <a:lnTo>
                  <a:pt x="314998" y="112496"/>
                </a:lnTo>
                <a:lnTo>
                  <a:pt x="323754" y="114269"/>
                </a:lnTo>
                <a:lnTo>
                  <a:pt x="330908" y="119100"/>
                </a:lnTo>
                <a:lnTo>
                  <a:pt x="335732" y="126255"/>
                </a:lnTo>
                <a:lnTo>
                  <a:pt x="337502" y="135001"/>
                </a:lnTo>
                <a:lnTo>
                  <a:pt x="337502" y="314998"/>
                </a:lnTo>
                <a:lnTo>
                  <a:pt x="335732" y="323754"/>
                </a:lnTo>
                <a:lnTo>
                  <a:pt x="330908" y="330908"/>
                </a:lnTo>
                <a:lnTo>
                  <a:pt x="323754" y="335732"/>
                </a:lnTo>
                <a:lnTo>
                  <a:pt x="314998" y="337502"/>
                </a:lnTo>
                <a:lnTo>
                  <a:pt x="353104" y="337502"/>
                </a:lnTo>
                <a:lnTo>
                  <a:pt x="356469" y="332513"/>
                </a:lnTo>
                <a:lnTo>
                  <a:pt x="360006" y="314998"/>
                </a:lnTo>
                <a:lnTo>
                  <a:pt x="360006" y="112496"/>
                </a:lnTo>
                <a:close/>
              </a:path>
              <a:path w="360044" h="360044">
                <a:moveTo>
                  <a:pt x="189953" y="158495"/>
                </a:moveTo>
                <a:lnTo>
                  <a:pt x="180111" y="158495"/>
                </a:lnTo>
                <a:lnTo>
                  <a:pt x="160134" y="198983"/>
                </a:lnTo>
                <a:lnTo>
                  <a:pt x="157518" y="200875"/>
                </a:lnTo>
                <a:lnTo>
                  <a:pt x="112852" y="207365"/>
                </a:lnTo>
                <a:lnTo>
                  <a:pt x="109804" y="216738"/>
                </a:lnTo>
                <a:lnTo>
                  <a:pt x="142125" y="248246"/>
                </a:lnTo>
                <a:lnTo>
                  <a:pt x="143128" y="251320"/>
                </a:lnTo>
                <a:lnTo>
                  <a:pt x="135496" y="295808"/>
                </a:lnTo>
                <a:lnTo>
                  <a:pt x="143459" y="301599"/>
                </a:lnTo>
                <a:lnTo>
                  <a:pt x="183413" y="280593"/>
                </a:lnTo>
                <a:lnTo>
                  <a:pt x="231958" y="280593"/>
                </a:lnTo>
                <a:lnTo>
                  <a:pt x="226936" y="251320"/>
                </a:lnTo>
                <a:lnTo>
                  <a:pt x="227939" y="248246"/>
                </a:lnTo>
                <a:lnTo>
                  <a:pt x="260261" y="216738"/>
                </a:lnTo>
                <a:lnTo>
                  <a:pt x="257213" y="207365"/>
                </a:lnTo>
                <a:lnTo>
                  <a:pt x="212547" y="200875"/>
                </a:lnTo>
                <a:lnTo>
                  <a:pt x="209930" y="198983"/>
                </a:lnTo>
                <a:lnTo>
                  <a:pt x="189953" y="158495"/>
                </a:lnTo>
                <a:close/>
              </a:path>
              <a:path w="360044" h="360044">
                <a:moveTo>
                  <a:pt x="231958" y="280593"/>
                </a:moveTo>
                <a:lnTo>
                  <a:pt x="186651" y="280593"/>
                </a:lnTo>
                <a:lnTo>
                  <a:pt x="226606" y="301599"/>
                </a:lnTo>
                <a:lnTo>
                  <a:pt x="234568" y="295808"/>
                </a:lnTo>
                <a:lnTo>
                  <a:pt x="231958" y="280593"/>
                </a:lnTo>
                <a:close/>
              </a:path>
              <a:path w="360044" h="360044">
                <a:moveTo>
                  <a:pt x="236258" y="44996"/>
                </a:moveTo>
                <a:lnTo>
                  <a:pt x="123748" y="44996"/>
                </a:lnTo>
                <a:lnTo>
                  <a:pt x="123748" y="56248"/>
                </a:lnTo>
                <a:lnTo>
                  <a:pt x="121977" y="64993"/>
                </a:lnTo>
                <a:lnTo>
                  <a:pt x="117151" y="72148"/>
                </a:lnTo>
                <a:lnTo>
                  <a:pt x="110000" y="76979"/>
                </a:lnTo>
                <a:lnTo>
                  <a:pt x="101257" y="78752"/>
                </a:lnTo>
                <a:lnTo>
                  <a:pt x="258749" y="78752"/>
                </a:lnTo>
                <a:lnTo>
                  <a:pt x="250006" y="76979"/>
                </a:lnTo>
                <a:lnTo>
                  <a:pt x="242855" y="72148"/>
                </a:lnTo>
                <a:lnTo>
                  <a:pt x="238029" y="64993"/>
                </a:lnTo>
                <a:lnTo>
                  <a:pt x="236258" y="56248"/>
                </a:lnTo>
                <a:lnTo>
                  <a:pt x="236258" y="44996"/>
                </a:lnTo>
                <a:close/>
              </a:path>
              <a:path w="360044" h="360044">
                <a:moveTo>
                  <a:pt x="314998" y="44996"/>
                </a:moveTo>
                <a:lnTo>
                  <a:pt x="303758" y="44996"/>
                </a:lnTo>
                <a:lnTo>
                  <a:pt x="303758" y="56248"/>
                </a:lnTo>
                <a:lnTo>
                  <a:pt x="301985" y="64993"/>
                </a:lnTo>
                <a:lnTo>
                  <a:pt x="297154" y="72148"/>
                </a:lnTo>
                <a:lnTo>
                  <a:pt x="289999" y="76979"/>
                </a:lnTo>
                <a:lnTo>
                  <a:pt x="281254" y="78752"/>
                </a:lnTo>
                <a:lnTo>
                  <a:pt x="357734" y="78752"/>
                </a:lnTo>
                <a:lnTo>
                  <a:pt x="356469" y="72487"/>
                </a:lnTo>
                <a:lnTo>
                  <a:pt x="346822" y="58180"/>
                </a:lnTo>
                <a:lnTo>
                  <a:pt x="332515" y="48533"/>
                </a:lnTo>
                <a:lnTo>
                  <a:pt x="314998" y="44996"/>
                </a:lnTo>
                <a:close/>
              </a:path>
              <a:path w="360044" h="360044">
                <a:moveTo>
                  <a:pt x="107467" y="0"/>
                </a:moveTo>
                <a:lnTo>
                  <a:pt x="72529" y="0"/>
                </a:lnTo>
                <a:lnTo>
                  <a:pt x="67500" y="5029"/>
                </a:lnTo>
                <a:lnTo>
                  <a:pt x="67500" y="62471"/>
                </a:lnTo>
                <a:lnTo>
                  <a:pt x="72529" y="67500"/>
                </a:lnTo>
                <a:lnTo>
                  <a:pt x="107467" y="67500"/>
                </a:lnTo>
                <a:lnTo>
                  <a:pt x="112496" y="62471"/>
                </a:lnTo>
                <a:lnTo>
                  <a:pt x="112496" y="5029"/>
                </a:lnTo>
                <a:lnTo>
                  <a:pt x="107467" y="0"/>
                </a:lnTo>
                <a:close/>
              </a:path>
              <a:path w="360044" h="360044">
                <a:moveTo>
                  <a:pt x="287477" y="0"/>
                </a:moveTo>
                <a:lnTo>
                  <a:pt x="252539" y="0"/>
                </a:lnTo>
                <a:lnTo>
                  <a:pt x="247497" y="5029"/>
                </a:lnTo>
                <a:lnTo>
                  <a:pt x="247497" y="62471"/>
                </a:lnTo>
                <a:lnTo>
                  <a:pt x="252539" y="67500"/>
                </a:lnTo>
                <a:lnTo>
                  <a:pt x="287477" y="67500"/>
                </a:lnTo>
                <a:lnTo>
                  <a:pt x="292506" y="62471"/>
                </a:lnTo>
                <a:lnTo>
                  <a:pt x="292506" y="5029"/>
                </a:lnTo>
                <a:lnTo>
                  <a:pt x="287477" y="0"/>
                </a:lnTo>
                <a:close/>
              </a:path>
            </a:pathLst>
          </a:custGeom>
          <a:solidFill>
            <a:srgbClr val="6EAB50">
              <a:alpha val="67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2" name="object 2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43798" y="696710"/>
            <a:ext cx="360862" cy="359973"/>
          </a:xfrm>
          <a:prstGeom prst="rect">
            <a:avLst/>
          </a:prstGeom>
        </p:spPr>
      </p:pic>
      <p:sp>
        <p:nvSpPr>
          <p:cNvPr id="26" name="object 5">
            <a:extLst>
              <a:ext uri="{FF2B5EF4-FFF2-40B4-BE49-F238E27FC236}">
                <a16:creationId xmlns:a16="http://schemas.microsoft.com/office/drawing/2014/main" id="{95F3E8D5-F732-4C5D-BF51-A9AD71E2FA70}"/>
              </a:ext>
            </a:extLst>
          </p:cNvPr>
          <p:cNvSpPr txBox="1"/>
          <p:nvPr/>
        </p:nvSpPr>
        <p:spPr>
          <a:xfrm>
            <a:off x="6369050" y="82667"/>
            <a:ext cx="1062352" cy="198772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0"/>
              </a:spcBef>
            </a:pPr>
            <a:r>
              <a:rPr lang="ru-RU" sz="1000" b="1" spc="60" dirty="0">
                <a:solidFill>
                  <a:srgbClr val="283583"/>
                </a:solidFill>
                <a:latin typeface="Arial"/>
                <a:cs typeface="Arial"/>
              </a:rPr>
              <a:t>Номинация 11.</a:t>
            </a:r>
            <a:endParaRPr sz="800" dirty="0">
              <a:latin typeface="Arial"/>
              <a:cs typeface="Arial"/>
            </a:endParaRPr>
          </a:p>
        </p:txBody>
      </p:sp>
      <p:pic>
        <p:nvPicPr>
          <p:cNvPr id="27" name="object 23">
            <a:extLst>
              <a:ext uri="{FF2B5EF4-FFF2-40B4-BE49-F238E27FC236}">
                <a16:creationId xmlns:a16="http://schemas.microsoft.com/office/drawing/2014/main" id="{97CA8DD8-65B7-4373-829E-414A60696817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450330" y="281439"/>
            <a:ext cx="661670" cy="550088"/>
          </a:xfrm>
          <a:prstGeom prst="rect">
            <a:avLst/>
          </a:prstGeom>
        </p:spPr>
      </p:pic>
      <p:sp>
        <p:nvSpPr>
          <p:cNvPr id="28" name="object 37"/>
          <p:cNvSpPr txBox="1"/>
          <p:nvPr/>
        </p:nvSpPr>
        <p:spPr>
          <a:xfrm>
            <a:off x="425451" y="4530427"/>
            <a:ext cx="2743200" cy="580928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0"/>
              </a:spcBef>
            </a:pPr>
            <a:r>
              <a:rPr sz="700" b="1" spc="30" dirty="0">
                <a:solidFill>
                  <a:srgbClr val="32468D"/>
                </a:solidFill>
                <a:latin typeface="Times New Roman" pitchFamily="18" charset="0"/>
                <a:cs typeface="Times New Roman" pitchFamily="18" charset="0"/>
              </a:rPr>
              <a:t>Контакты:</a:t>
            </a:r>
            <a:endParaRPr sz="700" dirty="0">
              <a:latin typeface="Times New Roman" pitchFamily="18" charset="0"/>
              <a:cs typeface="Times New Roman" pitchFamily="18" charset="0"/>
            </a:endParaRPr>
          </a:p>
          <a:p>
            <a:pPr marL="132080" marR="5080" indent="-120014">
              <a:lnSpc>
                <a:spcPct val="100000"/>
              </a:lnSpc>
              <a:spcBef>
                <a:spcPts val="285"/>
              </a:spcBef>
            </a:pPr>
            <a:r>
              <a:rPr lang="ru-RU" sz="700" b="1" spc="30" dirty="0">
                <a:solidFill>
                  <a:srgbClr val="32468D"/>
                </a:solidFill>
                <a:latin typeface="Times New Roman" pitchFamily="18" charset="0"/>
                <a:cs typeface="Times New Roman" pitchFamily="18" charset="0"/>
              </a:rPr>
              <a:t>Алексеева И.А.                      </a:t>
            </a:r>
            <a:r>
              <a:rPr lang="ru-RU" sz="700" b="1" spc="30" dirty="0" err="1">
                <a:solidFill>
                  <a:srgbClr val="32468D"/>
                </a:solidFill>
                <a:latin typeface="Times New Roman" pitchFamily="18" charset="0"/>
                <a:cs typeface="Times New Roman" pitchFamily="18" charset="0"/>
              </a:rPr>
              <a:t>Верхоглядова</a:t>
            </a:r>
            <a:r>
              <a:rPr lang="ru-RU" sz="700" b="1" spc="30" dirty="0">
                <a:solidFill>
                  <a:srgbClr val="32468D"/>
                </a:solidFill>
                <a:latin typeface="Times New Roman" pitchFamily="18" charset="0"/>
                <a:cs typeface="Times New Roman" pitchFamily="18" charset="0"/>
              </a:rPr>
              <a:t> О.П.</a:t>
            </a:r>
          </a:p>
          <a:p>
            <a:pPr marL="132080" marR="5080" indent="-120014">
              <a:spcBef>
                <a:spcPts val="285"/>
              </a:spcBef>
            </a:pPr>
            <a:r>
              <a:rPr lang="ru-RU" sz="700" spc="3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  <a:hlinkClick r:id="rId4"/>
              </a:rPr>
              <a:t>      </a:t>
            </a:r>
            <a:r>
              <a:rPr lang="en-US" sz="700" spc="3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  <a:hlinkClick r:id="rId4"/>
              </a:rPr>
              <a:t>a</a:t>
            </a:r>
            <a:r>
              <a:rPr lang="ru-RU" sz="700" spc="3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  <a:hlinkClick r:id="rId4"/>
              </a:rPr>
              <a:t> </a:t>
            </a:r>
            <a:r>
              <a:rPr lang="en-US" sz="700" spc="3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  <a:hlinkClick r:id="rId4"/>
              </a:rPr>
              <a:t>i71@list.ru</a:t>
            </a:r>
            <a:r>
              <a:rPr lang="ru-RU" sz="700" spc="3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                     </a:t>
            </a:r>
            <a:r>
              <a:rPr lang="ru-RU" sz="800" dirty="0" err="1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  <a:hlinkClick r:id="rId5"/>
              </a:rPr>
              <a:t>verk.olga@mail.ru</a:t>
            </a:r>
            <a:endParaRPr lang="ru-RU" sz="800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132080" marR="5080" indent="-120014">
              <a:lnSpc>
                <a:spcPct val="100000"/>
              </a:lnSpc>
              <a:spcBef>
                <a:spcPts val="285"/>
              </a:spcBef>
            </a:pPr>
            <a:endParaRPr lang="ru-RU" sz="700" dirty="0">
              <a:solidFill>
                <a:srgbClr val="32468D"/>
              </a:solidFill>
              <a:latin typeface="Verdana"/>
              <a:cs typeface="Verdana"/>
            </a:endParaRPr>
          </a:p>
        </p:txBody>
      </p:sp>
      <p:grpSp>
        <p:nvGrpSpPr>
          <p:cNvPr id="17" name="object 23"/>
          <p:cNvGrpSpPr/>
          <p:nvPr/>
        </p:nvGrpSpPr>
        <p:grpSpPr>
          <a:xfrm>
            <a:off x="1644650" y="4876800"/>
            <a:ext cx="74295" cy="74295"/>
            <a:chOff x="485033" y="4860139"/>
            <a:chExt cx="74295" cy="74295"/>
          </a:xfrm>
        </p:grpSpPr>
        <p:sp>
          <p:nvSpPr>
            <p:cNvPr id="30" name="object 24"/>
            <p:cNvSpPr/>
            <p:nvPr/>
          </p:nvSpPr>
          <p:spPr>
            <a:xfrm>
              <a:off x="485033" y="4860139"/>
              <a:ext cx="74295" cy="74295"/>
            </a:xfrm>
            <a:custGeom>
              <a:avLst/>
              <a:gdLst/>
              <a:ahLst/>
              <a:cxnLst/>
              <a:rect l="l" t="t" r="r" b="b"/>
              <a:pathLst>
                <a:path w="74295" h="74295">
                  <a:moveTo>
                    <a:pt x="68046" y="0"/>
                  </a:moveTo>
                  <a:lnTo>
                    <a:pt x="6248" y="0"/>
                  </a:lnTo>
                  <a:lnTo>
                    <a:pt x="0" y="6248"/>
                  </a:lnTo>
                  <a:lnTo>
                    <a:pt x="0" y="68046"/>
                  </a:lnTo>
                  <a:lnTo>
                    <a:pt x="6248" y="74282"/>
                  </a:lnTo>
                  <a:lnTo>
                    <a:pt x="68046" y="74282"/>
                  </a:lnTo>
                  <a:lnTo>
                    <a:pt x="74282" y="68046"/>
                  </a:lnTo>
                  <a:lnTo>
                    <a:pt x="74282" y="60350"/>
                  </a:lnTo>
                  <a:lnTo>
                    <a:pt x="74282" y="6248"/>
                  </a:lnTo>
                  <a:lnTo>
                    <a:pt x="68046" y="0"/>
                  </a:lnTo>
                  <a:close/>
                </a:path>
              </a:pathLst>
            </a:custGeom>
            <a:solidFill>
              <a:srgbClr val="32468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25"/>
            <p:cNvSpPr/>
            <p:nvPr/>
          </p:nvSpPr>
          <p:spPr>
            <a:xfrm>
              <a:off x="496807" y="4877342"/>
              <a:ext cx="50800" cy="40005"/>
            </a:xfrm>
            <a:custGeom>
              <a:avLst/>
              <a:gdLst/>
              <a:ahLst/>
              <a:cxnLst/>
              <a:rect l="l" t="t" r="r" b="b"/>
              <a:pathLst>
                <a:path w="50800" h="40004">
                  <a:moveTo>
                    <a:pt x="0" y="12852"/>
                  </a:moveTo>
                  <a:lnTo>
                    <a:pt x="0" y="37833"/>
                  </a:lnTo>
                  <a:lnTo>
                    <a:pt x="2044" y="39877"/>
                  </a:lnTo>
                  <a:lnTo>
                    <a:pt x="48704" y="39877"/>
                  </a:lnTo>
                  <a:lnTo>
                    <a:pt x="50736" y="37833"/>
                  </a:lnTo>
                  <a:lnTo>
                    <a:pt x="50736" y="28994"/>
                  </a:lnTo>
                  <a:lnTo>
                    <a:pt x="22250" y="28994"/>
                  </a:lnTo>
                  <a:lnTo>
                    <a:pt x="12318" y="21716"/>
                  </a:lnTo>
                  <a:lnTo>
                    <a:pt x="1816" y="14617"/>
                  </a:lnTo>
                  <a:lnTo>
                    <a:pt x="850" y="13792"/>
                  </a:lnTo>
                  <a:lnTo>
                    <a:pt x="0" y="12852"/>
                  </a:lnTo>
                  <a:close/>
                </a:path>
                <a:path w="50800" h="40004">
                  <a:moveTo>
                    <a:pt x="50736" y="12852"/>
                  </a:moveTo>
                  <a:lnTo>
                    <a:pt x="49885" y="13792"/>
                  </a:lnTo>
                  <a:lnTo>
                    <a:pt x="48933" y="14617"/>
                  </a:lnTo>
                  <a:lnTo>
                    <a:pt x="38417" y="21755"/>
                  </a:lnTo>
                  <a:lnTo>
                    <a:pt x="28486" y="28994"/>
                  </a:lnTo>
                  <a:lnTo>
                    <a:pt x="50736" y="28994"/>
                  </a:lnTo>
                  <a:lnTo>
                    <a:pt x="50736" y="12852"/>
                  </a:lnTo>
                  <a:close/>
                </a:path>
                <a:path w="50800" h="40004">
                  <a:moveTo>
                    <a:pt x="48666" y="0"/>
                  </a:moveTo>
                  <a:lnTo>
                    <a:pt x="1498" y="0"/>
                  </a:lnTo>
                  <a:lnTo>
                    <a:pt x="0" y="2387"/>
                  </a:lnTo>
                  <a:lnTo>
                    <a:pt x="0" y="7734"/>
                  </a:lnTo>
                  <a:lnTo>
                    <a:pt x="2857" y="10934"/>
                  </a:lnTo>
                  <a:lnTo>
                    <a:pt x="4876" y="12293"/>
                  </a:lnTo>
                  <a:lnTo>
                    <a:pt x="13703" y="18414"/>
                  </a:lnTo>
                  <a:lnTo>
                    <a:pt x="19938" y="22771"/>
                  </a:lnTo>
                  <a:lnTo>
                    <a:pt x="23050" y="25374"/>
                  </a:lnTo>
                  <a:lnTo>
                    <a:pt x="27685" y="25374"/>
                  </a:lnTo>
                  <a:lnTo>
                    <a:pt x="30810" y="22771"/>
                  </a:lnTo>
                  <a:lnTo>
                    <a:pt x="32651" y="21501"/>
                  </a:lnTo>
                  <a:lnTo>
                    <a:pt x="37033" y="18414"/>
                  </a:lnTo>
                  <a:lnTo>
                    <a:pt x="48386" y="10566"/>
                  </a:lnTo>
                  <a:lnTo>
                    <a:pt x="50715" y="7734"/>
                  </a:lnTo>
                  <a:lnTo>
                    <a:pt x="50736" y="2044"/>
                  </a:lnTo>
                  <a:lnTo>
                    <a:pt x="4866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5040007"/>
            <a:ext cx="7560309" cy="288290"/>
          </a:xfrm>
          <a:custGeom>
            <a:avLst/>
            <a:gdLst/>
            <a:ahLst/>
            <a:cxnLst/>
            <a:rect l="l" t="t" r="r" b="b"/>
            <a:pathLst>
              <a:path w="7560309" h="288289">
                <a:moveTo>
                  <a:pt x="0" y="287997"/>
                </a:moveTo>
                <a:lnTo>
                  <a:pt x="7560005" y="287997"/>
                </a:lnTo>
                <a:lnTo>
                  <a:pt x="7560005" y="0"/>
                </a:lnTo>
                <a:lnTo>
                  <a:pt x="0" y="0"/>
                </a:lnTo>
                <a:lnTo>
                  <a:pt x="0" y="287997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453599" y="669607"/>
            <a:ext cx="6649720" cy="3820795"/>
            <a:chOff x="453599" y="669607"/>
            <a:chExt cx="6649720" cy="3820795"/>
          </a:xfrm>
        </p:grpSpPr>
        <p:sp>
          <p:nvSpPr>
            <p:cNvPr id="6" name="object 6"/>
            <p:cNvSpPr/>
            <p:nvPr/>
          </p:nvSpPr>
          <p:spPr>
            <a:xfrm>
              <a:off x="459949" y="838703"/>
              <a:ext cx="6637020" cy="3645535"/>
            </a:xfrm>
            <a:custGeom>
              <a:avLst/>
              <a:gdLst/>
              <a:ahLst/>
              <a:cxnLst/>
              <a:rect l="l" t="t" r="r" b="b"/>
              <a:pathLst>
                <a:path w="6637020" h="3645535">
                  <a:moveTo>
                    <a:pt x="0" y="0"/>
                  </a:moveTo>
                  <a:lnTo>
                    <a:pt x="0" y="3177324"/>
                  </a:lnTo>
                  <a:lnTo>
                    <a:pt x="7312" y="3447883"/>
                  </a:lnTo>
                  <a:lnTo>
                    <a:pt x="58499" y="3586819"/>
                  </a:lnTo>
                  <a:lnTo>
                    <a:pt x="197435" y="3638006"/>
                  </a:lnTo>
                  <a:lnTo>
                    <a:pt x="467995" y="3645319"/>
                  </a:lnTo>
                  <a:lnTo>
                    <a:pt x="6636499" y="3645319"/>
                  </a:lnTo>
                  <a:lnTo>
                    <a:pt x="6636499" y="467995"/>
                  </a:lnTo>
                  <a:lnTo>
                    <a:pt x="6629186" y="197435"/>
                  </a:lnTo>
                  <a:lnTo>
                    <a:pt x="6577999" y="58499"/>
                  </a:lnTo>
                  <a:lnTo>
                    <a:pt x="6439063" y="7312"/>
                  </a:lnTo>
                  <a:lnTo>
                    <a:pt x="6168504" y="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32468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19073" y="669607"/>
              <a:ext cx="607695" cy="304165"/>
            </a:xfrm>
            <a:custGeom>
              <a:avLst/>
              <a:gdLst/>
              <a:ahLst/>
              <a:cxnLst/>
              <a:rect l="l" t="t" r="r" b="b"/>
              <a:pathLst>
                <a:path w="607694" h="304165">
                  <a:moveTo>
                    <a:pt x="607326" y="0"/>
                  </a:moveTo>
                  <a:lnTo>
                    <a:pt x="0" y="0"/>
                  </a:lnTo>
                  <a:lnTo>
                    <a:pt x="0" y="303796"/>
                  </a:lnTo>
                  <a:lnTo>
                    <a:pt x="607326" y="303796"/>
                  </a:lnTo>
                  <a:lnTo>
                    <a:pt x="60732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488605" y="806109"/>
              <a:ext cx="59055" cy="59055"/>
            </a:xfrm>
            <a:custGeom>
              <a:avLst/>
              <a:gdLst/>
              <a:ahLst/>
              <a:cxnLst/>
              <a:rect l="l" t="t" r="r" b="b"/>
              <a:pathLst>
                <a:path w="59055" h="59055">
                  <a:moveTo>
                    <a:pt x="29514" y="0"/>
                  </a:moveTo>
                  <a:lnTo>
                    <a:pt x="18023" y="2320"/>
                  </a:lnTo>
                  <a:lnTo>
                    <a:pt x="8642" y="8648"/>
                  </a:lnTo>
                  <a:lnTo>
                    <a:pt x="2318" y="18034"/>
                  </a:lnTo>
                  <a:lnTo>
                    <a:pt x="0" y="29527"/>
                  </a:lnTo>
                  <a:lnTo>
                    <a:pt x="2318" y="41013"/>
                  </a:lnTo>
                  <a:lnTo>
                    <a:pt x="8642" y="50395"/>
                  </a:lnTo>
                  <a:lnTo>
                    <a:pt x="18023" y="56721"/>
                  </a:lnTo>
                  <a:lnTo>
                    <a:pt x="29514" y="59042"/>
                  </a:lnTo>
                  <a:lnTo>
                    <a:pt x="41005" y="56721"/>
                  </a:lnTo>
                  <a:lnTo>
                    <a:pt x="50387" y="50395"/>
                  </a:lnTo>
                  <a:lnTo>
                    <a:pt x="56711" y="41013"/>
                  </a:lnTo>
                  <a:lnTo>
                    <a:pt x="59029" y="29527"/>
                  </a:lnTo>
                  <a:lnTo>
                    <a:pt x="56711" y="18034"/>
                  </a:lnTo>
                  <a:lnTo>
                    <a:pt x="50387" y="8648"/>
                  </a:lnTo>
                  <a:lnTo>
                    <a:pt x="41005" y="2320"/>
                  </a:lnTo>
                  <a:lnTo>
                    <a:pt x="29514" y="0"/>
                  </a:lnTo>
                  <a:close/>
                </a:path>
              </a:pathLst>
            </a:custGeom>
            <a:solidFill>
              <a:srgbClr val="32468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008100" y="676247"/>
              <a:ext cx="360680" cy="368935"/>
            </a:xfrm>
            <a:custGeom>
              <a:avLst/>
              <a:gdLst/>
              <a:ahLst/>
              <a:cxnLst/>
              <a:rect l="l" t="t" r="r" b="b"/>
              <a:pathLst>
                <a:path w="360680" h="368934">
                  <a:moveTo>
                    <a:pt x="241585" y="228854"/>
                  </a:moveTo>
                  <a:lnTo>
                    <a:pt x="203377" y="228854"/>
                  </a:lnTo>
                  <a:lnTo>
                    <a:pt x="233578" y="259740"/>
                  </a:lnTo>
                  <a:lnTo>
                    <a:pt x="228066" y="265785"/>
                  </a:lnTo>
                  <a:lnTo>
                    <a:pt x="228866" y="274193"/>
                  </a:lnTo>
                  <a:lnTo>
                    <a:pt x="255567" y="301236"/>
                  </a:lnTo>
                  <a:lnTo>
                    <a:pt x="319443" y="366674"/>
                  </a:lnTo>
                  <a:lnTo>
                    <a:pt x="322097" y="368325"/>
                  </a:lnTo>
                  <a:lnTo>
                    <a:pt x="326644" y="367436"/>
                  </a:lnTo>
                  <a:lnTo>
                    <a:pt x="327482" y="367182"/>
                  </a:lnTo>
                  <a:lnTo>
                    <a:pt x="360248" y="333781"/>
                  </a:lnTo>
                  <a:lnTo>
                    <a:pt x="360248" y="330885"/>
                  </a:lnTo>
                  <a:lnTo>
                    <a:pt x="271505" y="240258"/>
                  </a:lnTo>
                  <a:lnTo>
                    <a:pt x="252755" y="240258"/>
                  </a:lnTo>
                  <a:lnTo>
                    <a:pt x="241585" y="228854"/>
                  </a:lnTo>
                  <a:close/>
                </a:path>
                <a:path w="360680" h="368934">
                  <a:moveTo>
                    <a:pt x="134569" y="0"/>
                  </a:moveTo>
                  <a:lnTo>
                    <a:pt x="116268" y="0"/>
                  </a:lnTo>
                  <a:lnTo>
                    <a:pt x="111734" y="609"/>
                  </a:lnTo>
                  <a:lnTo>
                    <a:pt x="109474" y="889"/>
                  </a:lnTo>
                  <a:lnTo>
                    <a:pt x="65874" y="15125"/>
                  </a:lnTo>
                  <a:lnTo>
                    <a:pt x="29733" y="44810"/>
                  </a:lnTo>
                  <a:lnTo>
                    <a:pt x="6718" y="85953"/>
                  </a:lnTo>
                  <a:lnTo>
                    <a:pt x="152" y="118084"/>
                  </a:lnTo>
                  <a:lnTo>
                    <a:pt x="0" y="118465"/>
                  </a:lnTo>
                  <a:lnTo>
                    <a:pt x="0" y="137731"/>
                  </a:lnTo>
                  <a:lnTo>
                    <a:pt x="127" y="138214"/>
                  </a:lnTo>
                  <a:lnTo>
                    <a:pt x="736" y="142951"/>
                  </a:lnTo>
                  <a:lnTo>
                    <a:pt x="12871" y="185629"/>
                  </a:lnTo>
                  <a:lnTo>
                    <a:pt x="57209" y="235948"/>
                  </a:lnTo>
                  <a:lnTo>
                    <a:pt x="113103" y="255824"/>
                  </a:lnTo>
                  <a:lnTo>
                    <a:pt x="144741" y="254850"/>
                  </a:lnTo>
                  <a:lnTo>
                    <a:pt x="183609" y="241892"/>
                  </a:lnTo>
                  <a:lnTo>
                    <a:pt x="200799" y="230733"/>
                  </a:lnTo>
                  <a:lnTo>
                    <a:pt x="202681" y="229361"/>
                  </a:lnTo>
                  <a:lnTo>
                    <a:pt x="124129" y="229361"/>
                  </a:lnTo>
                  <a:lnTo>
                    <a:pt x="85474" y="220934"/>
                  </a:lnTo>
                  <a:lnTo>
                    <a:pt x="54343" y="198859"/>
                  </a:lnTo>
                  <a:lnTo>
                    <a:pt x="33632" y="166579"/>
                  </a:lnTo>
                  <a:lnTo>
                    <a:pt x="26238" y="127533"/>
                  </a:lnTo>
                  <a:lnTo>
                    <a:pt x="34263" y="88213"/>
                  </a:lnTo>
                  <a:lnTo>
                    <a:pt x="55770" y="56072"/>
                  </a:lnTo>
                  <a:lnTo>
                    <a:pt x="87619" y="34505"/>
                  </a:lnTo>
                  <a:lnTo>
                    <a:pt x="126669" y="26911"/>
                  </a:lnTo>
                  <a:lnTo>
                    <a:pt x="201691" y="26911"/>
                  </a:lnTo>
                  <a:lnTo>
                    <a:pt x="185356" y="15417"/>
                  </a:lnTo>
                  <a:lnTo>
                    <a:pt x="141211" y="889"/>
                  </a:lnTo>
                  <a:lnTo>
                    <a:pt x="138988" y="609"/>
                  </a:lnTo>
                  <a:lnTo>
                    <a:pt x="134569" y="0"/>
                  </a:lnTo>
                  <a:close/>
                </a:path>
                <a:path w="360680" h="368934">
                  <a:moveTo>
                    <a:pt x="264769" y="235750"/>
                  </a:moveTo>
                  <a:lnTo>
                    <a:pt x="257073" y="236969"/>
                  </a:lnTo>
                  <a:lnTo>
                    <a:pt x="254698" y="238379"/>
                  </a:lnTo>
                  <a:lnTo>
                    <a:pt x="252755" y="240258"/>
                  </a:lnTo>
                  <a:lnTo>
                    <a:pt x="271505" y="240258"/>
                  </a:lnTo>
                  <a:lnTo>
                    <a:pt x="268732" y="237426"/>
                  </a:lnTo>
                  <a:lnTo>
                    <a:pt x="264769" y="235750"/>
                  </a:lnTo>
                  <a:close/>
                </a:path>
                <a:path w="360680" h="368934">
                  <a:moveTo>
                    <a:pt x="201691" y="26911"/>
                  </a:moveTo>
                  <a:lnTo>
                    <a:pt x="126669" y="26911"/>
                  </a:lnTo>
                  <a:lnTo>
                    <a:pt x="164447" y="35082"/>
                  </a:lnTo>
                  <a:lnTo>
                    <a:pt x="195541" y="56629"/>
                  </a:lnTo>
                  <a:lnTo>
                    <a:pt x="216663" y="88644"/>
                  </a:lnTo>
                  <a:lnTo>
                    <a:pt x="224523" y="128219"/>
                  </a:lnTo>
                  <a:lnTo>
                    <a:pt x="216571" y="167941"/>
                  </a:lnTo>
                  <a:lnTo>
                    <a:pt x="195086" y="200207"/>
                  </a:lnTo>
                  <a:lnTo>
                    <a:pt x="163220" y="221764"/>
                  </a:lnTo>
                  <a:lnTo>
                    <a:pt x="124129" y="229361"/>
                  </a:lnTo>
                  <a:lnTo>
                    <a:pt x="202681" y="229361"/>
                  </a:lnTo>
                  <a:lnTo>
                    <a:pt x="203377" y="228854"/>
                  </a:lnTo>
                  <a:lnTo>
                    <a:pt x="241585" y="228854"/>
                  </a:lnTo>
                  <a:lnTo>
                    <a:pt x="222592" y="209461"/>
                  </a:lnTo>
                  <a:lnTo>
                    <a:pt x="242357" y="175036"/>
                  </a:lnTo>
                  <a:lnTo>
                    <a:pt x="250685" y="136690"/>
                  </a:lnTo>
                  <a:lnTo>
                    <a:pt x="250998" y="126595"/>
                  </a:lnTo>
                  <a:lnTo>
                    <a:pt x="250542" y="116571"/>
                  </a:lnTo>
                  <a:lnTo>
                    <a:pt x="238061" y="71424"/>
                  </a:lnTo>
                  <a:lnTo>
                    <a:pt x="207126" y="30735"/>
                  </a:lnTo>
                  <a:lnTo>
                    <a:pt x="201691" y="26911"/>
                  </a:lnTo>
                  <a:close/>
                </a:path>
              </a:pathLst>
            </a:custGeom>
            <a:solidFill>
              <a:srgbClr val="9BC58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34343" y="703158"/>
              <a:ext cx="198285" cy="202450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284299" y="102689"/>
            <a:ext cx="5986780" cy="670696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350"/>
              </a:spcBef>
            </a:pPr>
            <a:r>
              <a:rPr lang="ru-RU" sz="1000" b="1" spc="60" dirty="0">
                <a:solidFill>
                  <a:srgbClr val="283583"/>
                </a:solidFill>
                <a:latin typeface="Times New Roman" pitchFamily="18" charset="0"/>
                <a:cs typeface="Times New Roman" pitchFamily="18" charset="0"/>
              </a:rPr>
              <a:t>ГБПОУ ПО  »Псковский колледж профессиональных технологий и сервиса» </a:t>
            </a:r>
          </a:p>
          <a:p>
            <a:pPr marL="12700" algn="ctr">
              <a:lnSpc>
                <a:spcPct val="100000"/>
              </a:lnSpc>
              <a:spcBef>
                <a:spcPts val="350"/>
              </a:spcBef>
            </a:pPr>
            <a:r>
              <a:rPr lang="ru-RU" sz="1200" b="1" spc="60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«</a:t>
            </a: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Инклюзивное пространство региональных компетенций конкурсов</a:t>
            </a:r>
            <a:r>
              <a:rPr lang="ru-RU" sz="1200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marL="12700" algn="ctr">
              <a:lnSpc>
                <a:spcPct val="100000"/>
              </a:lnSpc>
              <a:spcBef>
                <a:spcPts val="350"/>
              </a:spcBef>
            </a:pP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профессионального</a:t>
            </a:r>
            <a:r>
              <a:rPr lang="ru-RU" sz="1200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  </a:t>
            </a: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мастерства  «</a:t>
            </a:r>
            <a:r>
              <a:rPr lang="ru-RU" sz="1200" b="1" dirty="0" err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Абилимпикс</a:t>
            </a: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»</a:t>
            </a:r>
            <a:endParaRPr lang="ru-RU" sz="1200" dirty="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75300" y="4547454"/>
            <a:ext cx="6821460" cy="610424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0"/>
              </a:spcBef>
            </a:pPr>
            <a:r>
              <a:rPr lang="ru-RU" sz="700" b="1" spc="30" dirty="0">
                <a:solidFill>
                  <a:srgbClr val="32468D"/>
                </a:solidFill>
                <a:latin typeface="Times New Roman" pitchFamily="18" charset="0"/>
                <a:cs typeface="Times New Roman" pitchFamily="18" charset="0"/>
              </a:rPr>
              <a:t>Контакты:</a:t>
            </a:r>
            <a:endParaRPr lang="ru-RU" sz="700" dirty="0">
              <a:latin typeface="Times New Roman" pitchFamily="18" charset="0"/>
              <a:cs typeface="Times New Roman" pitchFamily="18" charset="0"/>
            </a:endParaRPr>
          </a:p>
          <a:p>
            <a:pPr marL="132080" marR="5080" indent="-120014">
              <a:lnSpc>
                <a:spcPct val="100000"/>
              </a:lnSpc>
              <a:spcBef>
                <a:spcPts val="285"/>
              </a:spcBef>
            </a:pPr>
            <a:r>
              <a:rPr lang="ru-RU" sz="700" b="1" spc="30" dirty="0">
                <a:solidFill>
                  <a:srgbClr val="32468D"/>
                </a:solidFill>
                <a:latin typeface="Times New Roman" pitchFamily="18" charset="0"/>
                <a:cs typeface="Times New Roman" pitchFamily="18" charset="0"/>
              </a:rPr>
              <a:t>Алексеева И.А.                      </a:t>
            </a:r>
            <a:r>
              <a:rPr lang="ru-RU" sz="700" b="1" spc="30" dirty="0" err="1">
                <a:solidFill>
                  <a:srgbClr val="32468D"/>
                </a:solidFill>
                <a:latin typeface="Times New Roman" pitchFamily="18" charset="0"/>
                <a:cs typeface="Times New Roman" pitchFamily="18" charset="0"/>
              </a:rPr>
              <a:t>Верхоглядова</a:t>
            </a:r>
            <a:r>
              <a:rPr lang="ru-RU" sz="700" b="1" spc="30" dirty="0">
                <a:solidFill>
                  <a:srgbClr val="32468D"/>
                </a:solidFill>
                <a:latin typeface="Times New Roman" pitchFamily="18" charset="0"/>
                <a:cs typeface="Times New Roman" pitchFamily="18" charset="0"/>
              </a:rPr>
              <a:t> О.П.</a:t>
            </a:r>
          </a:p>
          <a:p>
            <a:pPr marL="132080" marR="5080" indent="-120014">
              <a:lnSpc>
                <a:spcPct val="100000"/>
              </a:lnSpc>
              <a:spcBef>
                <a:spcPts val="285"/>
              </a:spcBef>
            </a:pPr>
            <a:r>
              <a:rPr lang="ru-RU" sz="700" spc="3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  <a:hlinkClick r:id="rId4"/>
              </a:rPr>
              <a:t>  a i71@list.ru</a:t>
            </a:r>
            <a:r>
              <a:rPr lang="ru-RU" sz="700" spc="3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                     </a:t>
            </a:r>
            <a:r>
              <a:rPr lang="ru-RU" sz="8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  <a:hlinkClick r:id="rId5"/>
              </a:rPr>
              <a:t>verk.olga@mail.ru</a:t>
            </a:r>
            <a:endParaRPr lang="ru-RU" sz="800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12700">
              <a:lnSpc>
                <a:spcPct val="100000"/>
              </a:lnSpc>
              <a:spcBef>
                <a:spcPts val="285"/>
              </a:spcBef>
            </a:pPr>
            <a:endParaRPr lang="ru-RU" sz="700" dirty="0">
              <a:latin typeface="Verdana"/>
              <a:cs typeface="Verdana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6406592" y="3677938"/>
            <a:ext cx="556895" cy="566420"/>
          </a:xfrm>
          <a:custGeom>
            <a:avLst/>
            <a:gdLst/>
            <a:ahLst/>
            <a:cxnLst/>
            <a:rect l="l" t="t" r="r" b="b"/>
            <a:pathLst>
              <a:path w="556895" h="566420">
                <a:moveTo>
                  <a:pt x="347357" y="0"/>
                </a:moveTo>
                <a:lnTo>
                  <a:pt x="56184" y="0"/>
                </a:lnTo>
                <a:lnTo>
                  <a:pt x="34477" y="4589"/>
                </a:lnTo>
                <a:lnTo>
                  <a:pt x="16600" y="17044"/>
                </a:lnTo>
                <a:lnTo>
                  <a:pt x="4469" y="35399"/>
                </a:lnTo>
                <a:lnTo>
                  <a:pt x="0" y="57683"/>
                </a:lnTo>
                <a:lnTo>
                  <a:pt x="0" y="471906"/>
                </a:lnTo>
                <a:lnTo>
                  <a:pt x="7183" y="508776"/>
                </a:lnTo>
                <a:lnTo>
                  <a:pt x="26819" y="538764"/>
                </a:lnTo>
                <a:lnTo>
                  <a:pt x="56032" y="558919"/>
                </a:lnTo>
                <a:lnTo>
                  <a:pt x="91948" y="566293"/>
                </a:lnTo>
                <a:lnTo>
                  <a:pt x="454634" y="566293"/>
                </a:lnTo>
                <a:lnTo>
                  <a:pt x="491348" y="558919"/>
                </a:lnTo>
                <a:lnTo>
                  <a:pt x="522316" y="538764"/>
                </a:lnTo>
                <a:lnTo>
                  <a:pt x="528860" y="529590"/>
                </a:lnTo>
                <a:lnTo>
                  <a:pt x="91948" y="529590"/>
                </a:lnTo>
                <a:lnTo>
                  <a:pt x="72394" y="525002"/>
                </a:lnTo>
                <a:lnTo>
                  <a:pt x="54278" y="512549"/>
                </a:lnTo>
                <a:lnTo>
                  <a:pt x="40950" y="494196"/>
                </a:lnTo>
                <a:lnTo>
                  <a:pt x="35763" y="471906"/>
                </a:lnTo>
                <a:lnTo>
                  <a:pt x="35763" y="57683"/>
                </a:lnTo>
                <a:lnTo>
                  <a:pt x="37518" y="50799"/>
                </a:lnTo>
                <a:lnTo>
                  <a:pt x="42144" y="45881"/>
                </a:lnTo>
                <a:lnTo>
                  <a:pt x="48686" y="42931"/>
                </a:lnTo>
                <a:lnTo>
                  <a:pt x="56184" y="41948"/>
                </a:lnTo>
                <a:lnTo>
                  <a:pt x="395844" y="41948"/>
                </a:lnTo>
                <a:lnTo>
                  <a:pt x="394765" y="35399"/>
                </a:lnTo>
                <a:lnTo>
                  <a:pt x="384389" y="17044"/>
                </a:lnTo>
                <a:lnTo>
                  <a:pt x="368267" y="4589"/>
                </a:lnTo>
                <a:lnTo>
                  <a:pt x="347357" y="0"/>
                </a:lnTo>
                <a:close/>
              </a:path>
              <a:path w="556895" h="566420">
                <a:moveTo>
                  <a:pt x="395844" y="41948"/>
                </a:moveTo>
                <a:lnTo>
                  <a:pt x="347357" y="41948"/>
                </a:lnTo>
                <a:lnTo>
                  <a:pt x="354863" y="42931"/>
                </a:lnTo>
                <a:lnTo>
                  <a:pt x="361408" y="45881"/>
                </a:lnTo>
                <a:lnTo>
                  <a:pt x="366036" y="50799"/>
                </a:lnTo>
                <a:lnTo>
                  <a:pt x="367792" y="57683"/>
                </a:lnTo>
                <a:lnTo>
                  <a:pt x="367792" y="471906"/>
                </a:lnTo>
                <a:lnTo>
                  <a:pt x="368749" y="487557"/>
                </a:lnTo>
                <a:lnTo>
                  <a:pt x="371622" y="502715"/>
                </a:lnTo>
                <a:lnTo>
                  <a:pt x="376412" y="516889"/>
                </a:lnTo>
                <a:lnTo>
                  <a:pt x="383120" y="529590"/>
                </a:lnTo>
                <a:lnTo>
                  <a:pt x="454634" y="529590"/>
                </a:lnTo>
                <a:lnTo>
                  <a:pt x="437314" y="526803"/>
                </a:lnTo>
                <a:lnTo>
                  <a:pt x="423344" y="519101"/>
                </a:lnTo>
                <a:lnTo>
                  <a:pt x="412247" y="507467"/>
                </a:lnTo>
                <a:lnTo>
                  <a:pt x="403542" y="492887"/>
                </a:lnTo>
                <a:lnTo>
                  <a:pt x="547146" y="492887"/>
                </a:lnTo>
                <a:lnTo>
                  <a:pt x="551688" y="471906"/>
                </a:lnTo>
                <a:lnTo>
                  <a:pt x="549931" y="464210"/>
                </a:lnTo>
                <a:lnTo>
                  <a:pt x="545299" y="457493"/>
                </a:lnTo>
                <a:lnTo>
                  <a:pt x="538754" y="452741"/>
                </a:lnTo>
                <a:lnTo>
                  <a:pt x="531253" y="450938"/>
                </a:lnTo>
                <a:lnTo>
                  <a:pt x="398437" y="450938"/>
                </a:lnTo>
                <a:lnTo>
                  <a:pt x="398437" y="57683"/>
                </a:lnTo>
                <a:lnTo>
                  <a:pt x="395844" y="41948"/>
                </a:lnTo>
                <a:close/>
              </a:path>
              <a:path w="556895" h="566420">
                <a:moveTo>
                  <a:pt x="547146" y="492887"/>
                </a:moveTo>
                <a:lnTo>
                  <a:pt x="505714" y="492887"/>
                </a:lnTo>
                <a:lnTo>
                  <a:pt x="499170" y="507467"/>
                </a:lnTo>
                <a:lnTo>
                  <a:pt x="487837" y="519101"/>
                </a:lnTo>
                <a:lnTo>
                  <a:pt x="472672" y="526803"/>
                </a:lnTo>
                <a:lnTo>
                  <a:pt x="454634" y="529590"/>
                </a:lnTo>
                <a:lnTo>
                  <a:pt x="528860" y="529590"/>
                </a:lnTo>
                <a:lnTo>
                  <a:pt x="543706" y="508776"/>
                </a:lnTo>
                <a:lnTo>
                  <a:pt x="547146" y="492887"/>
                </a:lnTo>
                <a:close/>
              </a:path>
              <a:path w="556895" h="566420">
                <a:moveTo>
                  <a:pt x="311607" y="414235"/>
                </a:moveTo>
                <a:lnTo>
                  <a:pt x="91948" y="414235"/>
                </a:lnTo>
                <a:lnTo>
                  <a:pt x="84447" y="416038"/>
                </a:lnTo>
                <a:lnTo>
                  <a:pt x="77901" y="420790"/>
                </a:lnTo>
                <a:lnTo>
                  <a:pt x="73270" y="427507"/>
                </a:lnTo>
                <a:lnTo>
                  <a:pt x="71513" y="435203"/>
                </a:lnTo>
                <a:lnTo>
                  <a:pt x="73270" y="442907"/>
                </a:lnTo>
                <a:lnTo>
                  <a:pt x="77901" y="449627"/>
                </a:lnTo>
                <a:lnTo>
                  <a:pt x="84447" y="454380"/>
                </a:lnTo>
                <a:lnTo>
                  <a:pt x="91948" y="456184"/>
                </a:lnTo>
                <a:lnTo>
                  <a:pt x="311607" y="456184"/>
                </a:lnTo>
                <a:lnTo>
                  <a:pt x="319105" y="454380"/>
                </a:lnTo>
                <a:lnTo>
                  <a:pt x="325647" y="449627"/>
                </a:lnTo>
                <a:lnTo>
                  <a:pt x="330273" y="442907"/>
                </a:lnTo>
                <a:lnTo>
                  <a:pt x="332028" y="435203"/>
                </a:lnTo>
                <a:lnTo>
                  <a:pt x="330273" y="427507"/>
                </a:lnTo>
                <a:lnTo>
                  <a:pt x="325647" y="420790"/>
                </a:lnTo>
                <a:lnTo>
                  <a:pt x="319105" y="416038"/>
                </a:lnTo>
                <a:lnTo>
                  <a:pt x="311607" y="414235"/>
                </a:lnTo>
                <a:close/>
              </a:path>
              <a:path w="556895" h="566420">
                <a:moveTo>
                  <a:pt x="515924" y="0"/>
                </a:moveTo>
                <a:lnTo>
                  <a:pt x="480174" y="0"/>
                </a:lnTo>
                <a:lnTo>
                  <a:pt x="463014" y="3687"/>
                </a:lnTo>
                <a:lnTo>
                  <a:pt x="450162" y="13766"/>
                </a:lnTo>
                <a:lnTo>
                  <a:pt x="442099" y="28760"/>
                </a:lnTo>
                <a:lnTo>
                  <a:pt x="439305" y="47193"/>
                </a:lnTo>
                <a:lnTo>
                  <a:pt x="439305" y="330339"/>
                </a:lnTo>
                <a:lnTo>
                  <a:pt x="485279" y="419481"/>
                </a:lnTo>
                <a:lnTo>
                  <a:pt x="485279" y="424726"/>
                </a:lnTo>
                <a:lnTo>
                  <a:pt x="490385" y="429971"/>
                </a:lnTo>
                <a:lnTo>
                  <a:pt x="505714" y="429971"/>
                </a:lnTo>
                <a:lnTo>
                  <a:pt x="515924" y="419481"/>
                </a:lnTo>
                <a:lnTo>
                  <a:pt x="539966" y="367042"/>
                </a:lnTo>
                <a:lnTo>
                  <a:pt x="500608" y="367042"/>
                </a:lnTo>
                <a:lnTo>
                  <a:pt x="485279" y="340829"/>
                </a:lnTo>
                <a:lnTo>
                  <a:pt x="551983" y="340829"/>
                </a:lnTo>
                <a:lnTo>
                  <a:pt x="556793" y="330339"/>
                </a:lnTo>
                <a:lnTo>
                  <a:pt x="556793" y="304126"/>
                </a:lnTo>
                <a:lnTo>
                  <a:pt x="475068" y="304126"/>
                </a:lnTo>
                <a:lnTo>
                  <a:pt x="475068" y="115366"/>
                </a:lnTo>
                <a:lnTo>
                  <a:pt x="556793" y="115366"/>
                </a:lnTo>
                <a:lnTo>
                  <a:pt x="556793" y="78651"/>
                </a:lnTo>
                <a:lnTo>
                  <a:pt x="475068" y="78651"/>
                </a:lnTo>
                <a:lnTo>
                  <a:pt x="475068" y="41948"/>
                </a:lnTo>
                <a:lnTo>
                  <a:pt x="480174" y="36703"/>
                </a:lnTo>
                <a:lnTo>
                  <a:pt x="555203" y="36703"/>
                </a:lnTo>
                <a:lnTo>
                  <a:pt x="553999" y="28760"/>
                </a:lnTo>
                <a:lnTo>
                  <a:pt x="545936" y="13766"/>
                </a:lnTo>
                <a:lnTo>
                  <a:pt x="533085" y="3687"/>
                </a:lnTo>
                <a:lnTo>
                  <a:pt x="515924" y="0"/>
                </a:lnTo>
                <a:close/>
              </a:path>
              <a:path w="556895" h="566420">
                <a:moveTo>
                  <a:pt x="551983" y="340829"/>
                </a:moveTo>
                <a:lnTo>
                  <a:pt x="510819" y="340829"/>
                </a:lnTo>
                <a:lnTo>
                  <a:pt x="500608" y="367042"/>
                </a:lnTo>
                <a:lnTo>
                  <a:pt x="539966" y="367042"/>
                </a:lnTo>
                <a:lnTo>
                  <a:pt x="551983" y="340829"/>
                </a:lnTo>
                <a:close/>
              </a:path>
              <a:path w="556895" h="566420">
                <a:moveTo>
                  <a:pt x="311607" y="304126"/>
                </a:moveTo>
                <a:lnTo>
                  <a:pt x="91948" y="304126"/>
                </a:lnTo>
                <a:lnTo>
                  <a:pt x="84447" y="305110"/>
                </a:lnTo>
                <a:lnTo>
                  <a:pt x="77901" y="308059"/>
                </a:lnTo>
                <a:lnTo>
                  <a:pt x="73270" y="312972"/>
                </a:lnTo>
                <a:lnTo>
                  <a:pt x="71513" y="319849"/>
                </a:lnTo>
                <a:lnTo>
                  <a:pt x="73270" y="329766"/>
                </a:lnTo>
                <a:lnTo>
                  <a:pt x="77901" y="336240"/>
                </a:lnTo>
                <a:lnTo>
                  <a:pt x="84447" y="339764"/>
                </a:lnTo>
                <a:lnTo>
                  <a:pt x="91948" y="340829"/>
                </a:lnTo>
                <a:lnTo>
                  <a:pt x="311607" y="340829"/>
                </a:lnTo>
                <a:lnTo>
                  <a:pt x="319105" y="339764"/>
                </a:lnTo>
                <a:lnTo>
                  <a:pt x="325647" y="336240"/>
                </a:lnTo>
                <a:lnTo>
                  <a:pt x="330273" y="329766"/>
                </a:lnTo>
                <a:lnTo>
                  <a:pt x="332028" y="319849"/>
                </a:lnTo>
                <a:lnTo>
                  <a:pt x="330273" y="312972"/>
                </a:lnTo>
                <a:lnTo>
                  <a:pt x="325647" y="308059"/>
                </a:lnTo>
                <a:lnTo>
                  <a:pt x="319105" y="305110"/>
                </a:lnTo>
                <a:lnTo>
                  <a:pt x="311607" y="304126"/>
                </a:lnTo>
                <a:close/>
              </a:path>
              <a:path w="556895" h="566420">
                <a:moveTo>
                  <a:pt x="556793" y="115366"/>
                </a:moveTo>
                <a:lnTo>
                  <a:pt x="521042" y="115366"/>
                </a:lnTo>
                <a:lnTo>
                  <a:pt x="521042" y="304126"/>
                </a:lnTo>
                <a:lnTo>
                  <a:pt x="556793" y="304126"/>
                </a:lnTo>
                <a:lnTo>
                  <a:pt x="556793" y="115366"/>
                </a:lnTo>
                <a:close/>
              </a:path>
              <a:path w="556895" h="566420">
                <a:moveTo>
                  <a:pt x="311607" y="188760"/>
                </a:moveTo>
                <a:lnTo>
                  <a:pt x="91948" y="188760"/>
                </a:lnTo>
                <a:lnTo>
                  <a:pt x="84447" y="190563"/>
                </a:lnTo>
                <a:lnTo>
                  <a:pt x="77901" y="195316"/>
                </a:lnTo>
                <a:lnTo>
                  <a:pt x="73270" y="202036"/>
                </a:lnTo>
                <a:lnTo>
                  <a:pt x="71513" y="209740"/>
                </a:lnTo>
                <a:lnTo>
                  <a:pt x="73270" y="217442"/>
                </a:lnTo>
                <a:lnTo>
                  <a:pt x="77901" y="224158"/>
                </a:lnTo>
                <a:lnTo>
                  <a:pt x="84447" y="228907"/>
                </a:lnTo>
                <a:lnTo>
                  <a:pt x="91948" y="230708"/>
                </a:lnTo>
                <a:lnTo>
                  <a:pt x="311607" y="230708"/>
                </a:lnTo>
                <a:lnTo>
                  <a:pt x="319105" y="228907"/>
                </a:lnTo>
                <a:lnTo>
                  <a:pt x="325647" y="224158"/>
                </a:lnTo>
                <a:lnTo>
                  <a:pt x="330273" y="217442"/>
                </a:lnTo>
                <a:lnTo>
                  <a:pt x="332028" y="209740"/>
                </a:lnTo>
                <a:lnTo>
                  <a:pt x="330273" y="202036"/>
                </a:lnTo>
                <a:lnTo>
                  <a:pt x="325647" y="195316"/>
                </a:lnTo>
                <a:lnTo>
                  <a:pt x="319105" y="190563"/>
                </a:lnTo>
                <a:lnTo>
                  <a:pt x="311607" y="188760"/>
                </a:lnTo>
                <a:close/>
              </a:path>
              <a:path w="556895" h="566420">
                <a:moveTo>
                  <a:pt x="311607" y="78651"/>
                </a:moveTo>
                <a:lnTo>
                  <a:pt x="91948" y="78651"/>
                </a:lnTo>
                <a:lnTo>
                  <a:pt x="84447" y="80454"/>
                </a:lnTo>
                <a:lnTo>
                  <a:pt x="77901" y="85207"/>
                </a:lnTo>
                <a:lnTo>
                  <a:pt x="73270" y="91927"/>
                </a:lnTo>
                <a:lnTo>
                  <a:pt x="71513" y="99631"/>
                </a:lnTo>
                <a:lnTo>
                  <a:pt x="73270" y="104300"/>
                </a:lnTo>
                <a:lnTo>
                  <a:pt x="77901" y="109459"/>
                </a:lnTo>
                <a:lnTo>
                  <a:pt x="84447" y="113635"/>
                </a:lnTo>
                <a:lnTo>
                  <a:pt x="91948" y="115354"/>
                </a:lnTo>
                <a:lnTo>
                  <a:pt x="311607" y="115354"/>
                </a:lnTo>
                <a:lnTo>
                  <a:pt x="319105" y="113635"/>
                </a:lnTo>
                <a:lnTo>
                  <a:pt x="325647" y="109459"/>
                </a:lnTo>
                <a:lnTo>
                  <a:pt x="330273" y="104300"/>
                </a:lnTo>
                <a:lnTo>
                  <a:pt x="332028" y="99631"/>
                </a:lnTo>
                <a:lnTo>
                  <a:pt x="330273" y="91927"/>
                </a:lnTo>
                <a:lnTo>
                  <a:pt x="325647" y="85207"/>
                </a:lnTo>
                <a:lnTo>
                  <a:pt x="319105" y="80454"/>
                </a:lnTo>
                <a:lnTo>
                  <a:pt x="311607" y="78651"/>
                </a:lnTo>
                <a:close/>
              </a:path>
              <a:path w="556895" h="566420">
                <a:moveTo>
                  <a:pt x="555203" y="36703"/>
                </a:moveTo>
                <a:lnTo>
                  <a:pt x="521042" y="36703"/>
                </a:lnTo>
                <a:lnTo>
                  <a:pt x="521042" y="78651"/>
                </a:lnTo>
                <a:lnTo>
                  <a:pt x="556793" y="78651"/>
                </a:lnTo>
                <a:lnTo>
                  <a:pt x="556793" y="47193"/>
                </a:lnTo>
                <a:lnTo>
                  <a:pt x="555203" y="36703"/>
                </a:lnTo>
                <a:close/>
              </a:path>
            </a:pathLst>
          </a:custGeom>
          <a:solidFill>
            <a:srgbClr val="1E3F68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6F09359-D177-4BBE-8F3E-2B1E788551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0469" y="61266"/>
            <a:ext cx="1203375" cy="72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object 5">
            <a:extLst>
              <a:ext uri="{FF2B5EF4-FFF2-40B4-BE49-F238E27FC236}">
                <a16:creationId xmlns:a16="http://schemas.microsoft.com/office/drawing/2014/main" id="{0B610D9E-7178-4CFB-968B-385CFBA16407}"/>
              </a:ext>
            </a:extLst>
          </p:cNvPr>
          <p:cNvGrpSpPr/>
          <p:nvPr/>
        </p:nvGrpSpPr>
        <p:grpSpPr>
          <a:xfrm>
            <a:off x="453390" y="677411"/>
            <a:ext cx="6649720" cy="3820795"/>
            <a:chOff x="453599" y="669607"/>
            <a:chExt cx="6649720" cy="3820795"/>
          </a:xfrm>
        </p:grpSpPr>
        <p:sp>
          <p:nvSpPr>
            <p:cNvPr id="24" name="object 6">
              <a:extLst>
                <a:ext uri="{FF2B5EF4-FFF2-40B4-BE49-F238E27FC236}">
                  <a16:creationId xmlns:a16="http://schemas.microsoft.com/office/drawing/2014/main" id="{1A34BD13-1A21-4CF0-894A-7FFF8AC1C9B1}"/>
                </a:ext>
              </a:extLst>
            </p:cNvPr>
            <p:cNvSpPr/>
            <p:nvPr/>
          </p:nvSpPr>
          <p:spPr>
            <a:xfrm>
              <a:off x="459949" y="838703"/>
              <a:ext cx="6637020" cy="3645535"/>
            </a:xfrm>
            <a:custGeom>
              <a:avLst/>
              <a:gdLst/>
              <a:ahLst/>
              <a:cxnLst/>
              <a:rect l="l" t="t" r="r" b="b"/>
              <a:pathLst>
                <a:path w="6637020" h="3645535">
                  <a:moveTo>
                    <a:pt x="0" y="0"/>
                  </a:moveTo>
                  <a:lnTo>
                    <a:pt x="0" y="3177324"/>
                  </a:lnTo>
                  <a:lnTo>
                    <a:pt x="7312" y="3447883"/>
                  </a:lnTo>
                  <a:lnTo>
                    <a:pt x="58499" y="3586819"/>
                  </a:lnTo>
                  <a:lnTo>
                    <a:pt x="197435" y="3638006"/>
                  </a:lnTo>
                  <a:lnTo>
                    <a:pt x="467995" y="3645319"/>
                  </a:lnTo>
                  <a:lnTo>
                    <a:pt x="6636499" y="3645319"/>
                  </a:lnTo>
                  <a:lnTo>
                    <a:pt x="6636499" y="467995"/>
                  </a:lnTo>
                  <a:lnTo>
                    <a:pt x="6629186" y="197435"/>
                  </a:lnTo>
                  <a:lnTo>
                    <a:pt x="6577999" y="58499"/>
                  </a:lnTo>
                  <a:lnTo>
                    <a:pt x="6439063" y="7312"/>
                  </a:lnTo>
                  <a:lnTo>
                    <a:pt x="6168504" y="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32468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7">
              <a:extLst>
                <a:ext uri="{FF2B5EF4-FFF2-40B4-BE49-F238E27FC236}">
                  <a16:creationId xmlns:a16="http://schemas.microsoft.com/office/drawing/2014/main" id="{E57CD458-21D6-4CC0-9320-8FF994F29970}"/>
                </a:ext>
              </a:extLst>
            </p:cNvPr>
            <p:cNvSpPr/>
            <p:nvPr/>
          </p:nvSpPr>
          <p:spPr>
            <a:xfrm>
              <a:off x="919073" y="669607"/>
              <a:ext cx="607695" cy="304165"/>
            </a:xfrm>
            <a:custGeom>
              <a:avLst/>
              <a:gdLst/>
              <a:ahLst/>
              <a:cxnLst/>
              <a:rect l="l" t="t" r="r" b="b"/>
              <a:pathLst>
                <a:path w="607694" h="304165">
                  <a:moveTo>
                    <a:pt x="607326" y="0"/>
                  </a:moveTo>
                  <a:lnTo>
                    <a:pt x="0" y="0"/>
                  </a:lnTo>
                  <a:lnTo>
                    <a:pt x="0" y="303796"/>
                  </a:lnTo>
                  <a:lnTo>
                    <a:pt x="607326" y="303796"/>
                  </a:lnTo>
                  <a:lnTo>
                    <a:pt x="60732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8">
              <a:extLst>
                <a:ext uri="{FF2B5EF4-FFF2-40B4-BE49-F238E27FC236}">
                  <a16:creationId xmlns:a16="http://schemas.microsoft.com/office/drawing/2014/main" id="{AF1ECEDE-917F-41FB-87AD-EF2C9B22CE04}"/>
                </a:ext>
              </a:extLst>
            </p:cNvPr>
            <p:cNvSpPr/>
            <p:nvPr/>
          </p:nvSpPr>
          <p:spPr>
            <a:xfrm>
              <a:off x="1488605" y="806109"/>
              <a:ext cx="59055" cy="59055"/>
            </a:xfrm>
            <a:custGeom>
              <a:avLst/>
              <a:gdLst/>
              <a:ahLst/>
              <a:cxnLst/>
              <a:rect l="l" t="t" r="r" b="b"/>
              <a:pathLst>
                <a:path w="59055" h="59055">
                  <a:moveTo>
                    <a:pt x="29514" y="0"/>
                  </a:moveTo>
                  <a:lnTo>
                    <a:pt x="18023" y="2320"/>
                  </a:lnTo>
                  <a:lnTo>
                    <a:pt x="8642" y="8648"/>
                  </a:lnTo>
                  <a:lnTo>
                    <a:pt x="2318" y="18034"/>
                  </a:lnTo>
                  <a:lnTo>
                    <a:pt x="0" y="29527"/>
                  </a:lnTo>
                  <a:lnTo>
                    <a:pt x="2318" y="41013"/>
                  </a:lnTo>
                  <a:lnTo>
                    <a:pt x="8642" y="50395"/>
                  </a:lnTo>
                  <a:lnTo>
                    <a:pt x="18023" y="56721"/>
                  </a:lnTo>
                  <a:lnTo>
                    <a:pt x="29514" y="59042"/>
                  </a:lnTo>
                  <a:lnTo>
                    <a:pt x="41005" y="56721"/>
                  </a:lnTo>
                  <a:lnTo>
                    <a:pt x="50387" y="50395"/>
                  </a:lnTo>
                  <a:lnTo>
                    <a:pt x="56711" y="41013"/>
                  </a:lnTo>
                  <a:lnTo>
                    <a:pt x="59029" y="29527"/>
                  </a:lnTo>
                  <a:lnTo>
                    <a:pt x="56711" y="18034"/>
                  </a:lnTo>
                  <a:lnTo>
                    <a:pt x="50387" y="8648"/>
                  </a:lnTo>
                  <a:lnTo>
                    <a:pt x="41005" y="2320"/>
                  </a:lnTo>
                  <a:lnTo>
                    <a:pt x="29514" y="0"/>
                  </a:lnTo>
                  <a:close/>
                </a:path>
              </a:pathLst>
            </a:custGeom>
            <a:solidFill>
              <a:srgbClr val="32468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9">
              <a:extLst>
                <a:ext uri="{FF2B5EF4-FFF2-40B4-BE49-F238E27FC236}">
                  <a16:creationId xmlns:a16="http://schemas.microsoft.com/office/drawing/2014/main" id="{022EA39D-1D6B-4629-AF65-84C30346EBC4}"/>
                </a:ext>
              </a:extLst>
            </p:cNvPr>
            <p:cNvSpPr/>
            <p:nvPr/>
          </p:nvSpPr>
          <p:spPr>
            <a:xfrm>
              <a:off x="1008100" y="676247"/>
              <a:ext cx="360680" cy="368935"/>
            </a:xfrm>
            <a:custGeom>
              <a:avLst/>
              <a:gdLst/>
              <a:ahLst/>
              <a:cxnLst/>
              <a:rect l="l" t="t" r="r" b="b"/>
              <a:pathLst>
                <a:path w="360680" h="368934">
                  <a:moveTo>
                    <a:pt x="241585" y="228854"/>
                  </a:moveTo>
                  <a:lnTo>
                    <a:pt x="203377" y="228854"/>
                  </a:lnTo>
                  <a:lnTo>
                    <a:pt x="233578" y="259740"/>
                  </a:lnTo>
                  <a:lnTo>
                    <a:pt x="228066" y="265785"/>
                  </a:lnTo>
                  <a:lnTo>
                    <a:pt x="228866" y="274193"/>
                  </a:lnTo>
                  <a:lnTo>
                    <a:pt x="255567" y="301236"/>
                  </a:lnTo>
                  <a:lnTo>
                    <a:pt x="319443" y="366674"/>
                  </a:lnTo>
                  <a:lnTo>
                    <a:pt x="322097" y="368325"/>
                  </a:lnTo>
                  <a:lnTo>
                    <a:pt x="326644" y="367436"/>
                  </a:lnTo>
                  <a:lnTo>
                    <a:pt x="327482" y="367182"/>
                  </a:lnTo>
                  <a:lnTo>
                    <a:pt x="360248" y="333781"/>
                  </a:lnTo>
                  <a:lnTo>
                    <a:pt x="360248" y="330885"/>
                  </a:lnTo>
                  <a:lnTo>
                    <a:pt x="271505" y="240258"/>
                  </a:lnTo>
                  <a:lnTo>
                    <a:pt x="252755" y="240258"/>
                  </a:lnTo>
                  <a:lnTo>
                    <a:pt x="241585" y="228854"/>
                  </a:lnTo>
                  <a:close/>
                </a:path>
                <a:path w="360680" h="368934">
                  <a:moveTo>
                    <a:pt x="134569" y="0"/>
                  </a:moveTo>
                  <a:lnTo>
                    <a:pt x="116268" y="0"/>
                  </a:lnTo>
                  <a:lnTo>
                    <a:pt x="111734" y="609"/>
                  </a:lnTo>
                  <a:lnTo>
                    <a:pt x="109474" y="889"/>
                  </a:lnTo>
                  <a:lnTo>
                    <a:pt x="65874" y="15125"/>
                  </a:lnTo>
                  <a:lnTo>
                    <a:pt x="29733" y="44810"/>
                  </a:lnTo>
                  <a:lnTo>
                    <a:pt x="6718" y="85953"/>
                  </a:lnTo>
                  <a:lnTo>
                    <a:pt x="152" y="118084"/>
                  </a:lnTo>
                  <a:lnTo>
                    <a:pt x="0" y="118465"/>
                  </a:lnTo>
                  <a:lnTo>
                    <a:pt x="0" y="137731"/>
                  </a:lnTo>
                  <a:lnTo>
                    <a:pt x="127" y="138214"/>
                  </a:lnTo>
                  <a:lnTo>
                    <a:pt x="736" y="142951"/>
                  </a:lnTo>
                  <a:lnTo>
                    <a:pt x="12871" y="185629"/>
                  </a:lnTo>
                  <a:lnTo>
                    <a:pt x="57209" y="235948"/>
                  </a:lnTo>
                  <a:lnTo>
                    <a:pt x="113103" y="255824"/>
                  </a:lnTo>
                  <a:lnTo>
                    <a:pt x="144741" y="254850"/>
                  </a:lnTo>
                  <a:lnTo>
                    <a:pt x="183609" y="241892"/>
                  </a:lnTo>
                  <a:lnTo>
                    <a:pt x="200799" y="230733"/>
                  </a:lnTo>
                  <a:lnTo>
                    <a:pt x="202681" y="229361"/>
                  </a:lnTo>
                  <a:lnTo>
                    <a:pt x="124129" y="229361"/>
                  </a:lnTo>
                  <a:lnTo>
                    <a:pt x="85474" y="220934"/>
                  </a:lnTo>
                  <a:lnTo>
                    <a:pt x="54343" y="198859"/>
                  </a:lnTo>
                  <a:lnTo>
                    <a:pt x="33632" y="166579"/>
                  </a:lnTo>
                  <a:lnTo>
                    <a:pt x="26238" y="127533"/>
                  </a:lnTo>
                  <a:lnTo>
                    <a:pt x="34263" y="88213"/>
                  </a:lnTo>
                  <a:lnTo>
                    <a:pt x="55770" y="56072"/>
                  </a:lnTo>
                  <a:lnTo>
                    <a:pt x="87619" y="34505"/>
                  </a:lnTo>
                  <a:lnTo>
                    <a:pt x="126669" y="26911"/>
                  </a:lnTo>
                  <a:lnTo>
                    <a:pt x="201691" y="26911"/>
                  </a:lnTo>
                  <a:lnTo>
                    <a:pt x="185356" y="15417"/>
                  </a:lnTo>
                  <a:lnTo>
                    <a:pt x="141211" y="889"/>
                  </a:lnTo>
                  <a:lnTo>
                    <a:pt x="138988" y="609"/>
                  </a:lnTo>
                  <a:lnTo>
                    <a:pt x="134569" y="0"/>
                  </a:lnTo>
                  <a:close/>
                </a:path>
                <a:path w="360680" h="368934">
                  <a:moveTo>
                    <a:pt x="264769" y="235750"/>
                  </a:moveTo>
                  <a:lnTo>
                    <a:pt x="257073" y="236969"/>
                  </a:lnTo>
                  <a:lnTo>
                    <a:pt x="254698" y="238379"/>
                  </a:lnTo>
                  <a:lnTo>
                    <a:pt x="252755" y="240258"/>
                  </a:lnTo>
                  <a:lnTo>
                    <a:pt x="271505" y="240258"/>
                  </a:lnTo>
                  <a:lnTo>
                    <a:pt x="268732" y="237426"/>
                  </a:lnTo>
                  <a:lnTo>
                    <a:pt x="264769" y="235750"/>
                  </a:lnTo>
                  <a:close/>
                </a:path>
                <a:path w="360680" h="368934">
                  <a:moveTo>
                    <a:pt x="201691" y="26911"/>
                  </a:moveTo>
                  <a:lnTo>
                    <a:pt x="126669" y="26911"/>
                  </a:lnTo>
                  <a:lnTo>
                    <a:pt x="164447" y="35082"/>
                  </a:lnTo>
                  <a:lnTo>
                    <a:pt x="195541" y="56629"/>
                  </a:lnTo>
                  <a:lnTo>
                    <a:pt x="216663" y="88644"/>
                  </a:lnTo>
                  <a:lnTo>
                    <a:pt x="224523" y="128219"/>
                  </a:lnTo>
                  <a:lnTo>
                    <a:pt x="216571" y="167941"/>
                  </a:lnTo>
                  <a:lnTo>
                    <a:pt x="195086" y="200207"/>
                  </a:lnTo>
                  <a:lnTo>
                    <a:pt x="163220" y="221764"/>
                  </a:lnTo>
                  <a:lnTo>
                    <a:pt x="124129" y="229361"/>
                  </a:lnTo>
                  <a:lnTo>
                    <a:pt x="202681" y="229361"/>
                  </a:lnTo>
                  <a:lnTo>
                    <a:pt x="203377" y="228854"/>
                  </a:lnTo>
                  <a:lnTo>
                    <a:pt x="241585" y="228854"/>
                  </a:lnTo>
                  <a:lnTo>
                    <a:pt x="222592" y="209461"/>
                  </a:lnTo>
                  <a:lnTo>
                    <a:pt x="242357" y="175036"/>
                  </a:lnTo>
                  <a:lnTo>
                    <a:pt x="250685" y="136690"/>
                  </a:lnTo>
                  <a:lnTo>
                    <a:pt x="250998" y="126595"/>
                  </a:lnTo>
                  <a:lnTo>
                    <a:pt x="250542" y="116571"/>
                  </a:lnTo>
                  <a:lnTo>
                    <a:pt x="238061" y="71424"/>
                  </a:lnTo>
                  <a:lnTo>
                    <a:pt x="207126" y="30735"/>
                  </a:lnTo>
                  <a:lnTo>
                    <a:pt x="201691" y="26911"/>
                  </a:lnTo>
                  <a:close/>
                </a:path>
              </a:pathLst>
            </a:custGeom>
            <a:solidFill>
              <a:srgbClr val="9BC58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8" name="object 10">
              <a:extLst>
                <a:ext uri="{FF2B5EF4-FFF2-40B4-BE49-F238E27FC236}">
                  <a16:creationId xmlns:a16="http://schemas.microsoft.com/office/drawing/2014/main" id="{35ACFCCF-FDDE-48B5-B801-D224C0F8DF4E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34343" y="703158"/>
              <a:ext cx="198285" cy="202450"/>
            </a:xfrm>
            <a:prstGeom prst="rect">
              <a:avLst/>
            </a:prstGeom>
          </p:spPr>
        </p:pic>
      </p:grpSp>
      <p:sp>
        <p:nvSpPr>
          <p:cNvPr id="30" name="object 2">
            <a:extLst>
              <a:ext uri="{FF2B5EF4-FFF2-40B4-BE49-F238E27FC236}">
                <a16:creationId xmlns:a16="http://schemas.microsoft.com/office/drawing/2014/main" id="{C6B43C4A-6359-41C3-BC7A-7FA7D5299FAF}"/>
              </a:ext>
            </a:extLst>
          </p:cNvPr>
          <p:cNvSpPr/>
          <p:nvPr/>
        </p:nvSpPr>
        <p:spPr>
          <a:xfrm>
            <a:off x="0" y="0"/>
            <a:ext cx="346075" cy="475615"/>
          </a:xfrm>
          <a:custGeom>
            <a:avLst/>
            <a:gdLst/>
            <a:ahLst/>
            <a:cxnLst/>
            <a:rect l="l" t="t" r="r" b="b"/>
            <a:pathLst>
              <a:path w="346075" h="475615">
                <a:moveTo>
                  <a:pt x="0" y="475208"/>
                </a:moveTo>
                <a:lnTo>
                  <a:pt x="345605" y="475208"/>
                </a:lnTo>
                <a:lnTo>
                  <a:pt x="345605" y="0"/>
                </a:lnTo>
                <a:lnTo>
                  <a:pt x="0" y="0"/>
                </a:lnTo>
                <a:lnTo>
                  <a:pt x="0" y="475208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 lIns="0" tIns="0" rIns="0" bIns="0" rtlCol="0"/>
          <a:lstStyle/>
          <a:p>
            <a:pPr algn="ctr"/>
            <a:endParaRPr lang="ru-RU" sz="800" dirty="0"/>
          </a:p>
          <a:p>
            <a:pPr algn="ctr"/>
            <a:r>
              <a:rPr lang="ru-RU" sz="800" b="1" dirty="0"/>
              <a:t>5</a:t>
            </a:r>
          </a:p>
          <a:p>
            <a:pPr algn="ctr"/>
            <a:endParaRPr sz="800" dirty="0"/>
          </a:p>
        </p:txBody>
      </p:sp>
      <p:graphicFrame>
        <p:nvGraphicFramePr>
          <p:cNvPr id="29" name="Диаграмма 28">
            <a:extLst>
              <a:ext uri="{FF2B5EF4-FFF2-40B4-BE49-F238E27FC236}">
                <a16:creationId xmlns:a16="http://schemas.microsoft.com/office/drawing/2014/main" id="{54A1FCCB-62C7-4D73-8A52-6CD2B43DD2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5130841"/>
              </p:ext>
            </p:extLst>
          </p:nvPr>
        </p:nvGraphicFramePr>
        <p:xfrm>
          <a:off x="876235" y="1059626"/>
          <a:ext cx="548640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214399" y="0"/>
            <a:ext cx="346075" cy="475615"/>
          </a:xfrm>
          <a:custGeom>
            <a:avLst/>
            <a:gdLst/>
            <a:ahLst/>
            <a:cxnLst/>
            <a:rect l="l" t="t" r="r" b="b"/>
            <a:pathLst>
              <a:path w="346075" h="475615">
                <a:moveTo>
                  <a:pt x="0" y="475208"/>
                </a:moveTo>
                <a:lnTo>
                  <a:pt x="345605" y="475208"/>
                </a:lnTo>
                <a:lnTo>
                  <a:pt x="345605" y="0"/>
                </a:lnTo>
                <a:lnTo>
                  <a:pt x="0" y="0"/>
                </a:lnTo>
                <a:lnTo>
                  <a:pt x="0" y="475208"/>
                </a:lnTo>
                <a:close/>
              </a:path>
            </a:pathLst>
          </a:custGeom>
          <a:solidFill>
            <a:srgbClr val="DEECD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344275" y="182053"/>
            <a:ext cx="86360" cy="1359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800" b="1" spc="30" dirty="0">
                <a:solidFill>
                  <a:srgbClr val="32468D"/>
                </a:solidFill>
                <a:latin typeface="Arial"/>
                <a:cs typeface="Arial"/>
              </a:rPr>
              <a:t>9</a:t>
            </a:r>
            <a:endParaRPr sz="800" dirty="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5040007"/>
            <a:ext cx="7560309" cy="288290"/>
          </a:xfrm>
          <a:custGeom>
            <a:avLst/>
            <a:gdLst/>
            <a:ahLst/>
            <a:cxnLst/>
            <a:rect l="l" t="t" r="r" b="b"/>
            <a:pathLst>
              <a:path w="7560309" h="288289">
                <a:moveTo>
                  <a:pt x="0" y="287997"/>
                </a:moveTo>
                <a:lnTo>
                  <a:pt x="7560005" y="287997"/>
                </a:lnTo>
                <a:lnTo>
                  <a:pt x="7560005" y="0"/>
                </a:lnTo>
                <a:lnTo>
                  <a:pt x="0" y="0"/>
                </a:lnTo>
                <a:lnTo>
                  <a:pt x="0" y="287997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453599" y="669607"/>
            <a:ext cx="6649720" cy="3820795"/>
            <a:chOff x="453599" y="669607"/>
            <a:chExt cx="6649720" cy="3820795"/>
          </a:xfrm>
        </p:grpSpPr>
        <p:sp>
          <p:nvSpPr>
            <p:cNvPr id="6" name="object 6"/>
            <p:cNvSpPr/>
            <p:nvPr/>
          </p:nvSpPr>
          <p:spPr>
            <a:xfrm>
              <a:off x="459949" y="838703"/>
              <a:ext cx="6637020" cy="3645535"/>
            </a:xfrm>
            <a:custGeom>
              <a:avLst/>
              <a:gdLst/>
              <a:ahLst/>
              <a:cxnLst/>
              <a:rect l="l" t="t" r="r" b="b"/>
              <a:pathLst>
                <a:path w="6637020" h="3645535">
                  <a:moveTo>
                    <a:pt x="0" y="0"/>
                  </a:moveTo>
                  <a:lnTo>
                    <a:pt x="0" y="3177324"/>
                  </a:lnTo>
                  <a:lnTo>
                    <a:pt x="7312" y="3447883"/>
                  </a:lnTo>
                  <a:lnTo>
                    <a:pt x="58499" y="3586819"/>
                  </a:lnTo>
                  <a:lnTo>
                    <a:pt x="197435" y="3638006"/>
                  </a:lnTo>
                  <a:lnTo>
                    <a:pt x="467995" y="3645319"/>
                  </a:lnTo>
                  <a:lnTo>
                    <a:pt x="6636499" y="3645319"/>
                  </a:lnTo>
                  <a:lnTo>
                    <a:pt x="6636499" y="467995"/>
                  </a:lnTo>
                  <a:lnTo>
                    <a:pt x="6629186" y="197435"/>
                  </a:lnTo>
                  <a:lnTo>
                    <a:pt x="6577999" y="58499"/>
                  </a:lnTo>
                  <a:lnTo>
                    <a:pt x="6439063" y="7312"/>
                  </a:lnTo>
                  <a:lnTo>
                    <a:pt x="6168504" y="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32468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19073" y="669607"/>
              <a:ext cx="607695" cy="304165"/>
            </a:xfrm>
            <a:custGeom>
              <a:avLst/>
              <a:gdLst/>
              <a:ahLst/>
              <a:cxnLst/>
              <a:rect l="l" t="t" r="r" b="b"/>
              <a:pathLst>
                <a:path w="607694" h="304165">
                  <a:moveTo>
                    <a:pt x="607326" y="0"/>
                  </a:moveTo>
                  <a:lnTo>
                    <a:pt x="0" y="0"/>
                  </a:lnTo>
                  <a:lnTo>
                    <a:pt x="0" y="303796"/>
                  </a:lnTo>
                  <a:lnTo>
                    <a:pt x="607326" y="303796"/>
                  </a:lnTo>
                  <a:lnTo>
                    <a:pt x="60732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488605" y="806109"/>
              <a:ext cx="59055" cy="59055"/>
            </a:xfrm>
            <a:custGeom>
              <a:avLst/>
              <a:gdLst/>
              <a:ahLst/>
              <a:cxnLst/>
              <a:rect l="l" t="t" r="r" b="b"/>
              <a:pathLst>
                <a:path w="59055" h="59055">
                  <a:moveTo>
                    <a:pt x="29514" y="0"/>
                  </a:moveTo>
                  <a:lnTo>
                    <a:pt x="18023" y="2320"/>
                  </a:lnTo>
                  <a:lnTo>
                    <a:pt x="8642" y="8648"/>
                  </a:lnTo>
                  <a:lnTo>
                    <a:pt x="2318" y="18034"/>
                  </a:lnTo>
                  <a:lnTo>
                    <a:pt x="0" y="29527"/>
                  </a:lnTo>
                  <a:lnTo>
                    <a:pt x="2318" y="41013"/>
                  </a:lnTo>
                  <a:lnTo>
                    <a:pt x="8642" y="50395"/>
                  </a:lnTo>
                  <a:lnTo>
                    <a:pt x="18023" y="56721"/>
                  </a:lnTo>
                  <a:lnTo>
                    <a:pt x="29514" y="59042"/>
                  </a:lnTo>
                  <a:lnTo>
                    <a:pt x="41005" y="56721"/>
                  </a:lnTo>
                  <a:lnTo>
                    <a:pt x="50387" y="50395"/>
                  </a:lnTo>
                  <a:lnTo>
                    <a:pt x="56711" y="41013"/>
                  </a:lnTo>
                  <a:lnTo>
                    <a:pt x="59029" y="29527"/>
                  </a:lnTo>
                  <a:lnTo>
                    <a:pt x="56711" y="18034"/>
                  </a:lnTo>
                  <a:lnTo>
                    <a:pt x="50387" y="8648"/>
                  </a:lnTo>
                  <a:lnTo>
                    <a:pt x="41005" y="2320"/>
                  </a:lnTo>
                  <a:lnTo>
                    <a:pt x="29514" y="0"/>
                  </a:lnTo>
                  <a:close/>
                </a:path>
              </a:pathLst>
            </a:custGeom>
            <a:solidFill>
              <a:srgbClr val="32468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008100" y="676247"/>
              <a:ext cx="360680" cy="368935"/>
            </a:xfrm>
            <a:custGeom>
              <a:avLst/>
              <a:gdLst/>
              <a:ahLst/>
              <a:cxnLst/>
              <a:rect l="l" t="t" r="r" b="b"/>
              <a:pathLst>
                <a:path w="360680" h="368934">
                  <a:moveTo>
                    <a:pt x="241585" y="228854"/>
                  </a:moveTo>
                  <a:lnTo>
                    <a:pt x="203377" y="228854"/>
                  </a:lnTo>
                  <a:lnTo>
                    <a:pt x="233578" y="259740"/>
                  </a:lnTo>
                  <a:lnTo>
                    <a:pt x="228066" y="265785"/>
                  </a:lnTo>
                  <a:lnTo>
                    <a:pt x="228866" y="274193"/>
                  </a:lnTo>
                  <a:lnTo>
                    <a:pt x="255567" y="301236"/>
                  </a:lnTo>
                  <a:lnTo>
                    <a:pt x="319443" y="366674"/>
                  </a:lnTo>
                  <a:lnTo>
                    <a:pt x="322097" y="368325"/>
                  </a:lnTo>
                  <a:lnTo>
                    <a:pt x="326644" y="367436"/>
                  </a:lnTo>
                  <a:lnTo>
                    <a:pt x="327482" y="367182"/>
                  </a:lnTo>
                  <a:lnTo>
                    <a:pt x="360248" y="333781"/>
                  </a:lnTo>
                  <a:lnTo>
                    <a:pt x="360248" y="330885"/>
                  </a:lnTo>
                  <a:lnTo>
                    <a:pt x="271505" y="240258"/>
                  </a:lnTo>
                  <a:lnTo>
                    <a:pt x="252755" y="240258"/>
                  </a:lnTo>
                  <a:lnTo>
                    <a:pt x="241585" y="228854"/>
                  </a:lnTo>
                  <a:close/>
                </a:path>
                <a:path w="360680" h="368934">
                  <a:moveTo>
                    <a:pt x="134569" y="0"/>
                  </a:moveTo>
                  <a:lnTo>
                    <a:pt x="116268" y="0"/>
                  </a:lnTo>
                  <a:lnTo>
                    <a:pt x="111734" y="609"/>
                  </a:lnTo>
                  <a:lnTo>
                    <a:pt x="109474" y="889"/>
                  </a:lnTo>
                  <a:lnTo>
                    <a:pt x="65874" y="15125"/>
                  </a:lnTo>
                  <a:lnTo>
                    <a:pt x="29733" y="44810"/>
                  </a:lnTo>
                  <a:lnTo>
                    <a:pt x="6718" y="85953"/>
                  </a:lnTo>
                  <a:lnTo>
                    <a:pt x="152" y="118084"/>
                  </a:lnTo>
                  <a:lnTo>
                    <a:pt x="0" y="118465"/>
                  </a:lnTo>
                  <a:lnTo>
                    <a:pt x="0" y="137731"/>
                  </a:lnTo>
                  <a:lnTo>
                    <a:pt x="127" y="138214"/>
                  </a:lnTo>
                  <a:lnTo>
                    <a:pt x="736" y="142951"/>
                  </a:lnTo>
                  <a:lnTo>
                    <a:pt x="12871" y="185629"/>
                  </a:lnTo>
                  <a:lnTo>
                    <a:pt x="57209" y="235948"/>
                  </a:lnTo>
                  <a:lnTo>
                    <a:pt x="113103" y="255824"/>
                  </a:lnTo>
                  <a:lnTo>
                    <a:pt x="144741" y="254850"/>
                  </a:lnTo>
                  <a:lnTo>
                    <a:pt x="183609" y="241892"/>
                  </a:lnTo>
                  <a:lnTo>
                    <a:pt x="200799" y="230733"/>
                  </a:lnTo>
                  <a:lnTo>
                    <a:pt x="202681" y="229361"/>
                  </a:lnTo>
                  <a:lnTo>
                    <a:pt x="124129" y="229361"/>
                  </a:lnTo>
                  <a:lnTo>
                    <a:pt x="85474" y="220934"/>
                  </a:lnTo>
                  <a:lnTo>
                    <a:pt x="54343" y="198859"/>
                  </a:lnTo>
                  <a:lnTo>
                    <a:pt x="33632" y="166579"/>
                  </a:lnTo>
                  <a:lnTo>
                    <a:pt x="26238" y="127533"/>
                  </a:lnTo>
                  <a:lnTo>
                    <a:pt x="34263" y="88213"/>
                  </a:lnTo>
                  <a:lnTo>
                    <a:pt x="55770" y="56072"/>
                  </a:lnTo>
                  <a:lnTo>
                    <a:pt x="87619" y="34505"/>
                  </a:lnTo>
                  <a:lnTo>
                    <a:pt x="126669" y="26911"/>
                  </a:lnTo>
                  <a:lnTo>
                    <a:pt x="201691" y="26911"/>
                  </a:lnTo>
                  <a:lnTo>
                    <a:pt x="185356" y="15417"/>
                  </a:lnTo>
                  <a:lnTo>
                    <a:pt x="141211" y="889"/>
                  </a:lnTo>
                  <a:lnTo>
                    <a:pt x="138988" y="609"/>
                  </a:lnTo>
                  <a:lnTo>
                    <a:pt x="134569" y="0"/>
                  </a:lnTo>
                  <a:close/>
                </a:path>
                <a:path w="360680" h="368934">
                  <a:moveTo>
                    <a:pt x="264769" y="235750"/>
                  </a:moveTo>
                  <a:lnTo>
                    <a:pt x="257073" y="236969"/>
                  </a:lnTo>
                  <a:lnTo>
                    <a:pt x="254698" y="238379"/>
                  </a:lnTo>
                  <a:lnTo>
                    <a:pt x="252755" y="240258"/>
                  </a:lnTo>
                  <a:lnTo>
                    <a:pt x="271505" y="240258"/>
                  </a:lnTo>
                  <a:lnTo>
                    <a:pt x="268732" y="237426"/>
                  </a:lnTo>
                  <a:lnTo>
                    <a:pt x="264769" y="235750"/>
                  </a:lnTo>
                  <a:close/>
                </a:path>
                <a:path w="360680" h="368934">
                  <a:moveTo>
                    <a:pt x="201691" y="26911"/>
                  </a:moveTo>
                  <a:lnTo>
                    <a:pt x="126669" y="26911"/>
                  </a:lnTo>
                  <a:lnTo>
                    <a:pt x="164447" y="35082"/>
                  </a:lnTo>
                  <a:lnTo>
                    <a:pt x="195541" y="56629"/>
                  </a:lnTo>
                  <a:lnTo>
                    <a:pt x="216663" y="88644"/>
                  </a:lnTo>
                  <a:lnTo>
                    <a:pt x="224523" y="128219"/>
                  </a:lnTo>
                  <a:lnTo>
                    <a:pt x="216571" y="167941"/>
                  </a:lnTo>
                  <a:lnTo>
                    <a:pt x="195086" y="200207"/>
                  </a:lnTo>
                  <a:lnTo>
                    <a:pt x="163220" y="221764"/>
                  </a:lnTo>
                  <a:lnTo>
                    <a:pt x="124129" y="229361"/>
                  </a:lnTo>
                  <a:lnTo>
                    <a:pt x="202681" y="229361"/>
                  </a:lnTo>
                  <a:lnTo>
                    <a:pt x="203377" y="228854"/>
                  </a:lnTo>
                  <a:lnTo>
                    <a:pt x="241585" y="228854"/>
                  </a:lnTo>
                  <a:lnTo>
                    <a:pt x="222592" y="209461"/>
                  </a:lnTo>
                  <a:lnTo>
                    <a:pt x="242357" y="175036"/>
                  </a:lnTo>
                  <a:lnTo>
                    <a:pt x="250685" y="136690"/>
                  </a:lnTo>
                  <a:lnTo>
                    <a:pt x="250998" y="126595"/>
                  </a:lnTo>
                  <a:lnTo>
                    <a:pt x="250542" y="116571"/>
                  </a:lnTo>
                  <a:lnTo>
                    <a:pt x="238061" y="71424"/>
                  </a:lnTo>
                  <a:lnTo>
                    <a:pt x="207126" y="30735"/>
                  </a:lnTo>
                  <a:lnTo>
                    <a:pt x="201691" y="26911"/>
                  </a:lnTo>
                  <a:close/>
                </a:path>
              </a:pathLst>
            </a:custGeom>
            <a:solidFill>
              <a:srgbClr val="9BC58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34343" y="703158"/>
              <a:ext cx="198285" cy="202450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284299" y="102689"/>
            <a:ext cx="5986780" cy="670696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350"/>
              </a:spcBef>
            </a:pPr>
            <a:r>
              <a:rPr lang="ru-RU" sz="1000" b="1" spc="60" dirty="0">
                <a:solidFill>
                  <a:srgbClr val="283583"/>
                </a:solidFill>
                <a:latin typeface="Times New Roman" pitchFamily="18" charset="0"/>
                <a:cs typeface="Times New Roman" pitchFamily="18" charset="0"/>
              </a:rPr>
              <a:t>ГБПОУ ПО  »Псковский колледж профессиональных технологий и сервиса» </a:t>
            </a:r>
          </a:p>
          <a:p>
            <a:pPr marL="12700" algn="ctr">
              <a:lnSpc>
                <a:spcPct val="100000"/>
              </a:lnSpc>
              <a:spcBef>
                <a:spcPts val="350"/>
              </a:spcBef>
            </a:pPr>
            <a:r>
              <a:rPr lang="ru-RU" sz="1200" b="1" spc="60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«</a:t>
            </a: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Инклюзивное пространство региональных компетенций конкурсов</a:t>
            </a:r>
            <a:r>
              <a:rPr lang="ru-RU" sz="1200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marL="12700" algn="ctr">
              <a:lnSpc>
                <a:spcPct val="100000"/>
              </a:lnSpc>
              <a:spcBef>
                <a:spcPts val="350"/>
              </a:spcBef>
            </a:pP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профессионального</a:t>
            </a:r>
            <a:r>
              <a:rPr lang="ru-RU" sz="1200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  </a:t>
            </a: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мастерства  «</a:t>
            </a:r>
            <a:r>
              <a:rPr lang="ru-RU" sz="1200" b="1" dirty="0" err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Абилимпикс</a:t>
            </a: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»</a:t>
            </a:r>
            <a:endParaRPr lang="ru-RU" sz="1200" dirty="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75300" y="4547454"/>
            <a:ext cx="6821460" cy="610424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0"/>
              </a:spcBef>
            </a:pPr>
            <a:r>
              <a:rPr lang="ru-RU" sz="700" b="1" spc="30" dirty="0">
                <a:solidFill>
                  <a:srgbClr val="32468D"/>
                </a:solidFill>
                <a:latin typeface="Times New Roman" pitchFamily="18" charset="0"/>
                <a:cs typeface="Times New Roman" pitchFamily="18" charset="0"/>
              </a:rPr>
              <a:t>Контакты:</a:t>
            </a:r>
            <a:endParaRPr lang="ru-RU" sz="700" dirty="0">
              <a:latin typeface="Times New Roman" pitchFamily="18" charset="0"/>
              <a:cs typeface="Times New Roman" pitchFamily="18" charset="0"/>
            </a:endParaRPr>
          </a:p>
          <a:p>
            <a:pPr marL="132080" marR="5080" indent="-120014">
              <a:lnSpc>
                <a:spcPct val="100000"/>
              </a:lnSpc>
              <a:spcBef>
                <a:spcPts val="285"/>
              </a:spcBef>
            </a:pPr>
            <a:r>
              <a:rPr lang="ru-RU" sz="700" b="1" spc="30" dirty="0">
                <a:solidFill>
                  <a:srgbClr val="32468D"/>
                </a:solidFill>
                <a:latin typeface="Times New Roman" pitchFamily="18" charset="0"/>
                <a:cs typeface="Times New Roman" pitchFamily="18" charset="0"/>
              </a:rPr>
              <a:t>Алексеева И.А.                      </a:t>
            </a:r>
            <a:r>
              <a:rPr lang="ru-RU" sz="700" b="1" spc="30" dirty="0" err="1">
                <a:solidFill>
                  <a:srgbClr val="32468D"/>
                </a:solidFill>
                <a:latin typeface="Times New Roman" pitchFamily="18" charset="0"/>
                <a:cs typeface="Times New Roman" pitchFamily="18" charset="0"/>
              </a:rPr>
              <a:t>Верхоглядова</a:t>
            </a:r>
            <a:r>
              <a:rPr lang="ru-RU" sz="700" b="1" spc="30" dirty="0">
                <a:solidFill>
                  <a:srgbClr val="32468D"/>
                </a:solidFill>
                <a:latin typeface="Times New Roman" pitchFamily="18" charset="0"/>
                <a:cs typeface="Times New Roman" pitchFamily="18" charset="0"/>
              </a:rPr>
              <a:t> О.П.</a:t>
            </a:r>
          </a:p>
          <a:p>
            <a:pPr marL="132080" marR="5080" indent="-120014">
              <a:lnSpc>
                <a:spcPct val="100000"/>
              </a:lnSpc>
              <a:spcBef>
                <a:spcPts val="285"/>
              </a:spcBef>
            </a:pPr>
            <a:r>
              <a:rPr lang="ru-RU" sz="700" spc="3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  <a:hlinkClick r:id="rId4"/>
              </a:rPr>
              <a:t>  a i71@list.ru</a:t>
            </a:r>
            <a:r>
              <a:rPr lang="ru-RU" sz="700" spc="3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                     </a:t>
            </a:r>
            <a:r>
              <a:rPr lang="ru-RU" sz="80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  <a:hlinkClick r:id="rId5"/>
              </a:rPr>
              <a:t>verk.olga@mail.ru</a:t>
            </a:r>
            <a:endParaRPr lang="ru-RU" sz="800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12700">
              <a:lnSpc>
                <a:spcPct val="100000"/>
              </a:lnSpc>
              <a:spcBef>
                <a:spcPts val="285"/>
              </a:spcBef>
            </a:pPr>
            <a:endParaRPr lang="ru-RU" sz="700" dirty="0">
              <a:latin typeface="Verdana"/>
              <a:cs typeface="Verdana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6406592" y="3677938"/>
            <a:ext cx="556895" cy="566420"/>
          </a:xfrm>
          <a:custGeom>
            <a:avLst/>
            <a:gdLst/>
            <a:ahLst/>
            <a:cxnLst/>
            <a:rect l="l" t="t" r="r" b="b"/>
            <a:pathLst>
              <a:path w="556895" h="566420">
                <a:moveTo>
                  <a:pt x="347357" y="0"/>
                </a:moveTo>
                <a:lnTo>
                  <a:pt x="56184" y="0"/>
                </a:lnTo>
                <a:lnTo>
                  <a:pt x="34477" y="4589"/>
                </a:lnTo>
                <a:lnTo>
                  <a:pt x="16600" y="17044"/>
                </a:lnTo>
                <a:lnTo>
                  <a:pt x="4469" y="35399"/>
                </a:lnTo>
                <a:lnTo>
                  <a:pt x="0" y="57683"/>
                </a:lnTo>
                <a:lnTo>
                  <a:pt x="0" y="471906"/>
                </a:lnTo>
                <a:lnTo>
                  <a:pt x="7183" y="508776"/>
                </a:lnTo>
                <a:lnTo>
                  <a:pt x="26819" y="538764"/>
                </a:lnTo>
                <a:lnTo>
                  <a:pt x="56032" y="558919"/>
                </a:lnTo>
                <a:lnTo>
                  <a:pt x="91948" y="566293"/>
                </a:lnTo>
                <a:lnTo>
                  <a:pt x="454634" y="566293"/>
                </a:lnTo>
                <a:lnTo>
                  <a:pt x="491348" y="558919"/>
                </a:lnTo>
                <a:lnTo>
                  <a:pt x="522316" y="538764"/>
                </a:lnTo>
                <a:lnTo>
                  <a:pt x="528860" y="529590"/>
                </a:lnTo>
                <a:lnTo>
                  <a:pt x="91948" y="529590"/>
                </a:lnTo>
                <a:lnTo>
                  <a:pt x="72394" y="525002"/>
                </a:lnTo>
                <a:lnTo>
                  <a:pt x="54278" y="512549"/>
                </a:lnTo>
                <a:lnTo>
                  <a:pt x="40950" y="494196"/>
                </a:lnTo>
                <a:lnTo>
                  <a:pt x="35763" y="471906"/>
                </a:lnTo>
                <a:lnTo>
                  <a:pt x="35763" y="57683"/>
                </a:lnTo>
                <a:lnTo>
                  <a:pt x="37518" y="50799"/>
                </a:lnTo>
                <a:lnTo>
                  <a:pt x="42144" y="45881"/>
                </a:lnTo>
                <a:lnTo>
                  <a:pt x="48686" y="42931"/>
                </a:lnTo>
                <a:lnTo>
                  <a:pt x="56184" y="41948"/>
                </a:lnTo>
                <a:lnTo>
                  <a:pt x="395844" y="41948"/>
                </a:lnTo>
                <a:lnTo>
                  <a:pt x="394765" y="35399"/>
                </a:lnTo>
                <a:lnTo>
                  <a:pt x="384389" y="17044"/>
                </a:lnTo>
                <a:lnTo>
                  <a:pt x="368267" y="4589"/>
                </a:lnTo>
                <a:lnTo>
                  <a:pt x="347357" y="0"/>
                </a:lnTo>
                <a:close/>
              </a:path>
              <a:path w="556895" h="566420">
                <a:moveTo>
                  <a:pt x="395844" y="41948"/>
                </a:moveTo>
                <a:lnTo>
                  <a:pt x="347357" y="41948"/>
                </a:lnTo>
                <a:lnTo>
                  <a:pt x="354863" y="42931"/>
                </a:lnTo>
                <a:lnTo>
                  <a:pt x="361408" y="45881"/>
                </a:lnTo>
                <a:lnTo>
                  <a:pt x="366036" y="50799"/>
                </a:lnTo>
                <a:lnTo>
                  <a:pt x="367792" y="57683"/>
                </a:lnTo>
                <a:lnTo>
                  <a:pt x="367792" y="471906"/>
                </a:lnTo>
                <a:lnTo>
                  <a:pt x="368749" y="487557"/>
                </a:lnTo>
                <a:lnTo>
                  <a:pt x="371622" y="502715"/>
                </a:lnTo>
                <a:lnTo>
                  <a:pt x="376412" y="516889"/>
                </a:lnTo>
                <a:lnTo>
                  <a:pt x="383120" y="529590"/>
                </a:lnTo>
                <a:lnTo>
                  <a:pt x="454634" y="529590"/>
                </a:lnTo>
                <a:lnTo>
                  <a:pt x="437314" y="526803"/>
                </a:lnTo>
                <a:lnTo>
                  <a:pt x="423344" y="519101"/>
                </a:lnTo>
                <a:lnTo>
                  <a:pt x="412247" y="507467"/>
                </a:lnTo>
                <a:lnTo>
                  <a:pt x="403542" y="492887"/>
                </a:lnTo>
                <a:lnTo>
                  <a:pt x="547146" y="492887"/>
                </a:lnTo>
                <a:lnTo>
                  <a:pt x="551688" y="471906"/>
                </a:lnTo>
                <a:lnTo>
                  <a:pt x="549931" y="464210"/>
                </a:lnTo>
                <a:lnTo>
                  <a:pt x="545299" y="457493"/>
                </a:lnTo>
                <a:lnTo>
                  <a:pt x="538754" y="452741"/>
                </a:lnTo>
                <a:lnTo>
                  <a:pt x="531253" y="450938"/>
                </a:lnTo>
                <a:lnTo>
                  <a:pt x="398437" y="450938"/>
                </a:lnTo>
                <a:lnTo>
                  <a:pt x="398437" y="57683"/>
                </a:lnTo>
                <a:lnTo>
                  <a:pt x="395844" y="41948"/>
                </a:lnTo>
                <a:close/>
              </a:path>
              <a:path w="556895" h="566420">
                <a:moveTo>
                  <a:pt x="547146" y="492887"/>
                </a:moveTo>
                <a:lnTo>
                  <a:pt x="505714" y="492887"/>
                </a:lnTo>
                <a:lnTo>
                  <a:pt x="499170" y="507467"/>
                </a:lnTo>
                <a:lnTo>
                  <a:pt x="487837" y="519101"/>
                </a:lnTo>
                <a:lnTo>
                  <a:pt x="472672" y="526803"/>
                </a:lnTo>
                <a:lnTo>
                  <a:pt x="454634" y="529590"/>
                </a:lnTo>
                <a:lnTo>
                  <a:pt x="528860" y="529590"/>
                </a:lnTo>
                <a:lnTo>
                  <a:pt x="543706" y="508776"/>
                </a:lnTo>
                <a:lnTo>
                  <a:pt x="547146" y="492887"/>
                </a:lnTo>
                <a:close/>
              </a:path>
              <a:path w="556895" h="566420">
                <a:moveTo>
                  <a:pt x="311607" y="414235"/>
                </a:moveTo>
                <a:lnTo>
                  <a:pt x="91948" y="414235"/>
                </a:lnTo>
                <a:lnTo>
                  <a:pt x="84447" y="416038"/>
                </a:lnTo>
                <a:lnTo>
                  <a:pt x="77901" y="420790"/>
                </a:lnTo>
                <a:lnTo>
                  <a:pt x="73270" y="427507"/>
                </a:lnTo>
                <a:lnTo>
                  <a:pt x="71513" y="435203"/>
                </a:lnTo>
                <a:lnTo>
                  <a:pt x="73270" y="442907"/>
                </a:lnTo>
                <a:lnTo>
                  <a:pt x="77901" y="449627"/>
                </a:lnTo>
                <a:lnTo>
                  <a:pt x="84447" y="454380"/>
                </a:lnTo>
                <a:lnTo>
                  <a:pt x="91948" y="456184"/>
                </a:lnTo>
                <a:lnTo>
                  <a:pt x="311607" y="456184"/>
                </a:lnTo>
                <a:lnTo>
                  <a:pt x="319105" y="454380"/>
                </a:lnTo>
                <a:lnTo>
                  <a:pt x="325647" y="449627"/>
                </a:lnTo>
                <a:lnTo>
                  <a:pt x="330273" y="442907"/>
                </a:lnTo>
                <a:lnTo>
                  <a:pt x="332028" y="435203"/>
                </a:lnTo>
                <a:lnTo>
                  <a:pt x="330273" y="427507"/>
                </a:lnTo>
                <a:lnTo>
                  <a:pt x="325647" y="420790"/>
                </a:lnTo>
                <a:lnTo>
                  <a:pt x="319105" y="416038"/>
                </a:lnTo>
                <a:lnTo>
                  <a:pt x="311607" y="414235"/>
                </a:lnTo>
                <a:close/>
              </a:path>
              <a:path w="556895" h="566420">
                <a:moveTo>
                  <a:pt x="515924" y="0"/>
                </a:moveTo>
                <a:lnTo>
                  <a:pt x="480174" y="0"/>
                </a:lnTo>
                <a:lnTo>
                  <a:pt x="463014" y="3687"/>
                </a:lnTo>
                <a:lnTo>
                  <a:pt x="450162" y="13766"/>
                </a:lnTo>
                <a:lnTo>
                  <a:pt x="442099" y="28760"/>
                </a:lnTo>
                <a:lnTo>
                  <a:pt x="439305" y="47193"/>
                </a:lnTo>
                <a:lnTo>
                  <a:pt x="439305" y="330339"/>
                </a:lnTo>
                <a:lnTo>
                  <a:pt x="485279" y="419481"/>
                </a:lnTo>
                <a:lnTo>
                  <a:pt x="485279" y="424726"/>
                </a:lnTo>
                <a:lnTo>
                  <a:pt x="490385" y="429971"/>
                </a:lnTo>
                <a:lnTo>
                  <a:pt x="505714" y="429971"/>
                </a:lnTo>
                <a:lnTo>
                  <a:pt x="515924" y="419481"/>
                </a:lnTo>
                <a:lnTo>
                  <a:pt x="539966" y="367042"/>
                </a:lnTo>
                <a:lnTo>
                  <a:pt x="500608" y="367042"/>
                </a:lnTo>
                <a:lnTo>
                  <a:pt x="485279" y="340829"/>
                </a:lnTo>
                <a:lnTo>
                  <a:pt x="551983" y="340829"/>
                </a:lnTo>
                <a:lnTo>
                  <a:pt x="556793" y="330339"/>
                </a:lnTo>
                <a:lnTo>
                  <a:pt x="556793" y="304126"/>
                </a:lnTo>
                <a:lnTo>
                  <a:pt x="475068" y="304126"/>
                </a:lnTo>
                <a:lnTo>
                  <a:pt x="475068" y="115366"/>
                </a:lnTo>
                <a:lnTo>
                  <a:pt x="556793" y="115366"/>
                </a:lnTo>
                <a:lnTo>
                  <a:pt x="556793" y="78651"/>
                </a:lnTo>
                <a:lnTo>
                  <a:pt x="475068" y="78651"/>
                </a:lnTo>
                <a:lnTo>
                  <a:pt x="475068" y="41948"/>
                </a:lnTo>
                <a:lnTo>
                  <a:pt x="480174" y="36703"/>
                </a:lnTo>
                <a:lnTo>
                  <a:pt x="555203" y="36703"/>
                </a:lnTo>
                <a:lnTo>
                  <a:pt x="553999" y="28760"/>
                </a:lnTo>
                <a:lnTo>
                  <a:pt x="545936" y="13766"/>
                </a:lnTo>
                <a:lnTo>
                  <a:pt x="533085" y="3687"/>
                </a:lnTo>
                <a:lnTo>
                  <a:pt x="515924" y="0"/>
                </a:lnTo>
                <a:close/>
              </a:path>
              <a:path w="556895" h="566420">
                <a:moveTo>
                  <a:pt x="551983" y="340829"/>
                </a:moveTo>
                <a:lnTo>
                  <a:pt x="510819" y="340829"/>
                </a:lnTo>
                <a:lnTo>
                  <a:pt x="500608" y="367042"/>
                </a:lnTo>
                <a:lnTo>
                  <a:pt x="539966" y="367042"/>
                </a:lnTo>
                <a:lnTo>
                  <a:pt x="551983" y="340829"/>
                </a:lnTo>
                <a:close/>
              </a:path>
              <a:path w="556895" h="566420">
                <a:moveTo>
                  <a:pt x="311607" y="304126"/>
                </a:moveTo>
                <a:lnTo>
                  <a:pt x="91948" y="304126"/>
                </a:lnTo>
                <a:lnTo>
                  <a:pt x="84447" y="305110"/>
                </a:lnTo>
                <a:lnTo>
                  <a:pt x="77901" y="308059"/>
                </a:lnTo>
                <a:lnTo>
                  <a:pt x="73270" y="312972"/>
                </a:lnTo>
                <a:lnTo>
                  <a:pt x="71513" y="319849"/>
                </a:lnTo>
                <a:lnTo>
                  <a:pt x="73270" y="329766"/>
                </a:lnTo>
                <a:lnTo>
                  <a:pt x="77901" y="336240"/>
                </a:lnTo>
                <a:lnTo>
                  <a:pt x="84447" y="339764"/>
                </a:lnTo>
                <a:lnTo>
                  <a:pt x="91948" y="340829"/>
                </a:lnTo>
                <a:lnTo>
                  <a:pt x="311607" y="340829"/>
                </a:lnTo>
                <a:lnTo>
                  <a:pt x="319105" y="339764"/>
                </a:lnTo>
                <a:lnTo>
                  <a:pt x="325647" y="336240"/>
                </a:lnTo>
                <a:lnTo>
                  <a:pt x="330273" y="329766"/>
                </a:lnTo>
                <a:lnTo>
                  <a:pt x="332028" y="319849"/>
                </a:lnTo>
                <a:lnTo>
                  <a:pt x="330273" y="312972"/>
                </a:lnTo>
                <a:lnTo>
                  <a:pt x="325647" y="308059"/>
                </a:lnTo>
                <a:lnTo>
                  <a:pt x="319105" y="305110"/>
                </a:lnTo>
                <a:lnTo>
                  <a:pt x="311607" y="304126"/>
                </a:lnTo>
                <a:close/>
              </a:path>
              <a:path w="556895" h="566420">
                <a:moveTo>
                  <a:pt x="556793" y="115366"/>
                </a:moveTo>
                <a:lnTo>
                  <a:pt x="521042" y="115366"/>
                </a:lnTo>
                <a:lnTo>
                  <a:pt x="521042" y="304126"/>
                </a:lnTo>
                <a:lnTo>
                  <a:pt x="556793" y="304126"/>
                </a:lnTo>
                <a:lnTo>
                  <a:pt x="556793" y="115366"/>
                </a:lnTo>
                <a:close/>
              </a:path>
              <a:path w="556895" h="566420">
                <a:moveTo>
                  <a:pt x="311607" y="188760"/>
                </a:moveTo>
                <a:lnTo>
                  <a:pt x="91948" y="188760"/>
                </a:lnTo>
                <a:lnTo>
                  <a:pt x="84447" y="190563"/>
                </a:lnTo>
                <a:lnTo>
                  <a:pt x="77901" y="195316"/>
                </a:lnTo>
                <a:lnTo>
                  <a:pt x="73270" y="202036"/>
                </a:lnTo>
                <a:lnTo>
                  <a:pt x="71513" y="209740"/>
                </a:lnTo>
                <a:lnTo>
                  <a:pt x="73270" y="217442"/>
                </a:lnTo>
                <a:lnTo>
                  <a:pt x="77901" y="224158"/>
                </a:lnTo>
                <a:lnTo>
                  <a:pt x="84447" y="228907"/>
                </a:lnTo>
                <a:lnTo>
                  <a:pt x="91948" y="230708"/>
                </a:lnTo>
                <a:lnTo>
                  <a:pt x="311607" y="230708"/>
                </a:lnTo>
                <a:lnTo>
                  <a:pt x="319105" y="228907"/>
                </a:lnTo>
                <a:lnTo>
                  <a:pt x="325647" y="224158"/>
                </a:lnTo>
                <a:lnTo>
                  <a:pt x="330273" y="217442"/>
                </a:lnTo>
                <a:lnTo>
                  <a:pt x="332028" y="209740"/>
                </a:lnTo>
                <a:lnTo>
                  <a:pt x="330273" y="202036"/>
                </a:lnTo>
                <a:lnTo>
                  <a:pt x="325647" y="195316"/>
                </a:lnTo>
                <a:lnTo>
                  <a:pt x="319105" y="190563"/>
                </a:lnTo>
                <a:lnTo>
                  <a:pt x="311607" y="188760"/>
                </a:lnTo>
                <a:close/>
              </a:path>
              <a:path w="556895" h="566420">
                <a:moveTo>
                  <a:pt x="311607" y="78651"/>
                </a:moveTo>
                <a:lnTo>
                  <a:pt x="91948" y="78651"/>
                </a:lnTo>
                <a:lnTo>
                  <a:pt x="84447" y="80454"/>
                </a:lnTo>
                <a:lnTo>
                  <a:pt x="77901" y="85207"/>
                </a:lnTo>
                <a:lnTo>
                  <a:pt x="73270" y="91927"/>
                </a:lnTo>
                <a:lnTo>
                  <a:pt x="71513" y="99631"/>
                </a:lnTo>
                <a:lnTo>
                  <a:pt x="73270" y="104300"/>
                </a:lnTo>
                <a:lnTo>
                  <a:pt x="77901" y="109459"/>
                </a:lnTo>
                <a:lnTo>
                  <a:pt x="84447" y="113635"/>
                </a:lnTo>
                <a:lnTo>
                  <a:pt x="91948" y="115354"/>
                </a:lnTo>
                <a:lnTo>
                  <a:pt x="311607" y="115354"/>
                </a:lnTo>
                <a:lnTo>
                  <a:pt x="319105" y="113635"/>
                </a:lnTo>
                <a:lnTo>
                  <a:pt x="325647" y="109459"/>
                </a:lnTo>
                <a:lnTo>
                  <a:pt x="330273" y="104300"/>
                </a:lnTo>
                <a:lnTo>
                  <a:pt x="332028" y="99631"/>
                </a:lnTo>
                <a:lnTo>
                  <a:pt x="330273" y="91927"/>
                </a:lnTo>
                <a:lnTo>
                  <a:pt x="325647" y="85207"/>
                </a:lnTo>
                <a:lnTo>
                  <a:pt x="319105" y="80454"/>
                </a:lnTo>
                <a:lnTo>
                  <a:pt x="311607" y="78651"/>
                </a:lnTo>
                <a:close/>
              </a:path>
              <a:path w="556895" h="566420">
                <a:moveTo>
                  <a:pt x="555203" y="36703"/>
                </a:moveTo>
                <a:lnTo>
                  <a:pt x="521042" y="36703"/>
                </a:lnTo>
                <a:lnTo>
                  <a:pt x="521042" y="78651"/>
                </a:lnTo>
                <a:lnTo>
                  <a:pt x="556793" y="78651"/>
                </a:lnTo>
                <a:lnTo>
                  <a:pt x="556793" y="47193"/>
                </a:lnTo>
                <a:lnTo>
                  <a:pt x="555203" y="36703"/>
                </a:lnTo>
                <a:close/>
              </a:path>
            </a:pathLst>
          </a:custGeom>
          <a:solidFill>
            <a:srgbClr val="1E3F68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6F09359-D177-4BBE-8F3E-2B1E788551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0469" y="61266"/>
            <a:ext cx="1203375" cy="72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object 5">
            <a:extLst>
              <a:ext uri="{FF2B5EF4-FFF2-40B4-BE49-F238E27FC236}">
                <a16:creationId xmlns:a16="http://schemas.microsoft.com/office/drawing/2014/main" id="{0B610D9E-7178-4CFB-968B-385CFBA16407}"/>
              </a:ext>
            </a:extLst>
          </p:cNvPr>
          <p:cNvGrpSpPr/>
          <p:nvPr/>
        </p:nvGrpSpPr>
        <p:grpSpPr>
          <a:xfrm>
            <a:off x="453390" y="677411"/>
            <a:ext cx="6649720" cy="3820795"/>
            <a:chOff x="453599" y="669607"/>
            <a:chExt cx="6649720" cy="3820795"/>
          </a:xfrm>
        </p:grpSpPr>
        <p:sp>
          <p:nvSpPr>
            <p:cNvPr id="24" name="object 6">
              <a:extLst>
                <a:ext uri="{FF2B5EF4-FFF2-40B4-BE49-F238E27FC236}">
                  <a16:creationId xmlns:a16="http://schemas.microsoft.com/office/drawing/2014/main" id="{1A34BD13-1A21-4CF0-894A-7FFF8AC1C9B1}"/>
                </a:ext>
              </a:extLst>
            </p:cNvPr>
            <p:cNvSpPr/>
            <p:nvPr/>
          </p:nvSpPr>
          <p:spPr>
            <a:xfrm>
              <a:off x="459949" y="838703"/>
              <a:ext cx="6637020" cy="3645535"/>
            </a:xfrm>
            <a:custGeom>
              <a:avLst/>
              <a:gdLst/>
              <a:ahLst/>
              <a:cxnLst/>
              <a:rect l="l" t="t" r="r" b="b"/>
              <a:pathLst>
                <a:path w="6637020" h="3645535">
                  <a:moveTo>
                    <a:pt x="0" y="0"/>
                  </a:moveTo>
                  <a:lnTo>
                    <a:pt x="0" y="3177324"/>
                  </a:lnTo>
                  <a:lnTo>
                    <a:pt x="7312" y="3447883"/>
                  </a:lnTo>
                  <a:lnTo>
                    <a:pt x="58499" y="3586819"/>
                  </a:lnTo>
                  <a:lnTo>
                    <a:pt x="197435" y="3638006"/>
                  </a:lnTo>
                  <a:lnTo>
                    <a:pt x="467995" y="3645319"/>
                  </a:lnTo>
                  <a:lnTo>
                    <a:pt x="6636499" y="3645319"/>
                  </a:lnTo>
                  <a:lnTo>
                    <a:pt x="6636499" y="467995"/>
                  </a:lnTo>
                  <a:lnTo>
                    <a:pt x="6629186" y="197435"/>
                  </a:lnTo>
                  <a:lnTo>
                    <a:pt x="6577999" y="58499"/>
                  </a:lnTo>
                  <a:lnTo>
                    <a:pt x="6439063" y="7312"/>
                  </a:lnTo>
                  <a:lnTo>
                    <a:pt x="6168504" y="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32468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7">
              <a:extLst>
                <a:ext uri="{FF2B5EF4-FFF2-40B4-BE49-F238E27FC236}">
                  <a16:creationId xmlns:a16="http://schemas.microsoft.com/office/drawing/2014/main" id="{E57CD458-21D6-4CC0-9320-8FF994F29970}"/>
                </a:ext>
              </a:extLst>
            </p:cNvPr>
            <p:cNvSpPr/>
            <p:nvPr/>
          </p:nvSpPr>
          <p:spPr>
            <a:xfrm>
              <a:off x="919073" y="669607"/>
              <a:ext cx="607695" cy="304165"/>
            </a:xfrm>
            <a:custGeom>
              <a:avLst/>
              <a:gdLst/>
              <a:ahLst/>
              <a:cxnLst/>
              <a:rect l="l" t="t" r="r" b="b"/>
              <a:pathLst>
                <a:path w="607694" h="304165">
                  <a:moveTo>
                    <a:pt x="607326" y="0"/>
                  </a:moveTo>
                  <a:lnTo>
                    <a:pt x="0" y="0"/>
                  </a:lnTo>
                  <a:lnTo>
                    <a:pt x="0" y="303796"/>
                  </a:lnTo>
                  <a:lnTo>
                    <a:pt x="607326" y="303796"/>
                  </a:lnTo>
                  <a:lnTo>
                    <a:pt x="60732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8">
              <a:extLst>
                <a:ext uri="{FF2B5EF4-FFF2-40B4-BE49-F238E27FC236}">
                  <a16:creationId xmlns:a16="http://schemas.microsoft.com/office/drawing/2014/main" id="{AF1ECEDE-917F-41FB-87AD-EF2C9B22CE04}"/>
                </a:ext>
              </a:extLst>
            </p:cNvPr>
            <p:cNvSpPr/>
            <p:nvPr/>
          </p:nvSpPr>
          <p:spPr>
            <a:xfrm>
              <a:off x="1488605" y="806109"/>
              <a:ext cx="59055" cy="59055"/>
            </a:xfrm>
            <a:custGeom>
              <a:avLst/>
              <a:gdLst/>
              <a:ahLst/>
              <a:cxnLst/>
              <a:rect l="l" t="t" r="r" b="b"/>
              <a:pathLst>
                <a:path w="59055" h="59055">
                  <a:moveTo>
                    <a:pt x="29514" y="0"/>
                  </a:moveTo>
                  <a:lnTo>
                    <a:pt x="18023" y="2320"/>
                  </a:lnTo>
                  <a:lnTo>
                    <a:pt x="8642" y="8648"/>
                  </a:lnTo>
                  <a:lnTo>
                    <a:pt x="2318" y="18034"/>
                  </a:lnTo>
                  <a:lnTo>
                    <a:pt x="0" y="29527"/>
                  </a:lnTo>
                  <a:lnTo>
                    <a:pt x="2318" y="41013"/>
                  </a:lnTo>
                  <a:lnTo>
                    <a:pt x="8642" y="50395"/>
                  </a:lnTo>
                  <a:lnTo>
                    <a:pt x="18023" y="56721"/>
                  </a:lnTo>
                  <a:lnTo>
                    <a:pt x="29514" y="59042"/>
                  </a:lnTo>
                  <a:lnTo>
                    <a:pt x="41005" y="56721"/>
                  </a:lnTo>
                  <a:lnTo>
                    <a:pt x="50387" y="50395"/>
                  </a:lnTo>
                  <a:lnTo>
                    <a:pt x="56711" y="41013"/>
                  </a:lnTo>
                  <a:lnTo>
                    <a:pt x="59029" y="29527"/>
                  </a:lnTo>
                  <a:lnTo>
                    <a:pt x="56711" y="18034"/>
                  </a:lnTo>
                  <a:lnTo>
                    <a:pt x="50387" y="8648"/>
                  </a:lnTo>
                  <a:lnTo>
                    <a:pt x="41005" y="2320"/>
                  </a:lnTo>
                  <a:lnTo>
                    <a:pt x="29514" y="0"/>
                  </a:lnTo>
                  <a:close/>
                </a:path>
              </a:pathLst>
            </a:custGeom>
            <a:solidFill>
              <a:srgbClr val="32468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9">
              <a:extLst>
                <a:ext uri="{FF2B5EF4-FFF2-40B4-BE49-F238E27FC236}">
                  <a16:creationId xmlns:a16="http://schemas.microsoft.com/office/drawing/2014/main" id="{022EA39D-1D6B-4629-AF65-84C30346EBC4}"/>
                </a:ext>
              </a:extLst>
            </p:cNvPr>
            <p:cNvSpPr/>
            <p:nvPr/>
          </p:nvSpPr>
          <p:spPr>
            <a:xfrm>
              <a:off x="1008100" y="676247"/>
              <a:ext cx="360680" cy="368935"/>
            </a:xfrm>
            <a:custGeom>
              <a:avLst/>
              <a:gdLst/>
              <a:ahLst/>
              <a:cxnLst/>
              <a:rect l="l" t="t" r="r" b="b"/>
              <a:pathLst>
                <a:path w="360680" h="368934">
                  <a:moveTo>
                    <a:pt x="241585" y="228854"/>
                  </a:moveTo>
                  <a:lnTo>
                    <a:pt x="203377" y="228854"/>
                  </a:lnTo>
                  <a:lnTo>
                    <a:pt x="233578" y="259740"/>
                  </a:lnTo>
                  <a:lnTo>
                    <a:pt x="228066" y="265785"/>
                  </a:lnTo>
                  <a:lnTo>
                    <a:pt x="228866" y="274193"/>
                  </a:lnTo>
                  <a:lnTo>
                    <a:pt x="255567" y="301236"/>
                  </a:lnTo>
                  <a:lnTo>
                    <a:pt x="319443" y="366674"/>
                  </a:lnTo>
                  <a:lnTo>
                    <a:pt x="322097" y="368325"/>
                  </a:lnTo>
                  <a:lnTo>
                    <a:pt x="326644" y="367436"/>
                  </a:lnTo>
                  <a:lnTo>
                    <a:pt x="327482" y="367182"/>
                  </a:lnTo>
                  <a:lnTo>
                    <a:pt x="360248" y="333781"/>
                  </a:lnTo>
                  <a:lnTo>
                    <a:pt x="360248" y="330885"/>
                  </a:lnTo>
                  <a:lnTo>
                    <a:pt x="271505" y="240258"/>
                  </a:lnTo>
                  <a:lnTo>
                    <a:pt x="252755" y="240258"/>
                  </a:lnTo>
                  <a:lnTo>
                    <a:pt x="241585" y="228854"/>
                  </a:lnTo>
                  <a:close/>
                </a:path>
                <a:path w="360680" h="368934">
                  <a:moveTo>
                    <a:pt x="134569" y="0"/>
                  </a:moveTo>
                  <a:lnTo>
                    <a:pt x="116268" y="0"/>
                  </a:lnTo>
                  <a:lnTo>
                    <a:pt x="111734" y="609"/>
                  </a:lnTo>
                  <a:lnTo>
                    <a:pt x="109474" y="889"/>
                  </a:lnTo>
                  <a:lnTo>
                    <a:pt x="65874" y="15125"/>
                  </a:lnTo>
                  <a:lnTo>
                    <a:pt x="29733" y="44810"/>
                  </a:lnTo>
                  <a:lnTo>
                    <a:pt x="6718" y="85953"/>
                  </a:lnTo>
                  <a:lnTo>
                    <a:pt x="152" y="118084"/>
                  </a:lnTo>
                  <a:lnTo>
                    <a:pt x="0" y="118465"/>
                  </a:lnTo>
                  <a:lnTo>
                    <a:pt x="0" y="137731"/>
                  </a:lnTo>
                  <a:lnTo>
                    <a:pt x="127" y="138214"/>
                  </a:lnTo>
                  <a:lnTo>
                    <a:pt x="736" y="142951"/>
                  </a:lnTo>
                  <a:lnTo>
                    <a:pt x="12871" y="185629"/>
                  </a:lnTo>
                  <a:lnTo>
                    <a:pt x="57209" y="235948"/>
                  </a:lnTo>
                  <a:lnTo>
                    <a:pt x="113103" y="255824"/>
                  </a:lnTo>
                  <a:lnTo>
                    <a:pt x="144741" y="254850"/>
                  </a:lnTo>
                  <a:lnTo>
                    <a:pt x="183609" y="241892"/>
                  </a:lnTo>
                  <a:lnTo>
                    <a:pt x="200799" y="230733"/>
                  </a:lnTo>
                  <a:lnTo>
                    <a:pt x="202681" y="229361"/>
                  </a:lnTo>
                  <a:lnTo>
                    <a:pt x="124129" y="229361"/>
                  </a:lnTo>
                  <a:lnTo>
                    <a:pt x="85474" y="220934"/>
                  </a:lnTo>
                  <a:lnTo>
                    <a:pt x="54343" y="198859"/>
                  </a:lnTo>
                  <a:lnTo>
                    <a:pt x="33632" y="166579"/>
                  </a:lnTo>
                  <a:lnTo>
                    <a:pt x="26238" y="127533"/>
                  </a:lnTo>
                  <a:lnTo>
                    <a:pt x="34263" y="88213"/>
                  </a:lnTo>
                  <a:lnTo>
                    <a:pt x="55770" y="56072"/>
                  </a:lnTo>
                  <a:lnTo>
                    <a:pt x="87619" y="34505"/>
                  </a:lnTo>
                  <a:lnTo>
                    <a:pt x="126669" y="26911"/>
                  </a:lnTo>
                  <a:lnTo>
                    <a:pt x="201691" y="26911"/>
                  </a:lnTo>
                  <a:lnTo>
                    <a:pt x="185356" y="15417"/>
                  </a:lnTo>
                  <a:lnTo>
                    <a:pt x="141211" y="889"/>
                  </a:lnTo>
                  <a:lnTo>
                    <a:pt x="138988" y="609"/>
                  </a:lnTo>
                  <a:lnTo>
                    <a:pt x="134569" y="0"/>
                  </a:lnTo>
                  <a:close/>
                </a:path>
                <a:path w="360680" h="368934">
                  <a:moveTo>
                    <a:pt x="264769" y="235750"/>
                  </a:moveTo>
                  <a:lnTo>
                    <a:pt x="257073" y="236969"/>
                  </a:lnTo>
                  <a:lnTo>
                    <a:pt x="254698" y="238379"/>
                  </a:lnTo>
                  <a:lnTo>
                    <a:pt x="252755" y="240258"/>
                  </a:lnTo>
                  <a:lnTo>
                    <a:pt x="271505" y="240258"/>
                  </a:lnTo>
                  <a:lnTo>
                    <a:pt x="268732" y="237426"/>
                  </a:lnTo>
                  <a:lnTo>
                    <a:pt x="264769" y="235750"/>
                  </a:lnTo>
                  <a:close/>
                </a:path>
                <a:path w="360680" h="368934">
                  <a:moveTo>
                    <a:pt x="201691" y="26911"/>
                  </a:moveTo>
                  <a:lnTo>
                    <a:pt x="126669" y="26911"/>
                  </a:lnTo>
                  <a:lnTo>
                    <a:pt x="164447" y="35082"/>
                  </a:lnTo>
                  <a:lnTo>
                    <a:pt x="195541" y="56629"/>
                  </a:lnTo>
                  <a:lnTo>
                    <a:pt x="216663" y="88644"/>
                  </a:lnTo>
                  <a:lnTo>
                    <a:pt x="224523" y="128219"/>
                  </a:lnTo>
                  <a:lnTo>
                    <a:pt x="216571" y="167941"/>
                  </a:lnTo>
                  <a:lnTo>
                    <a:pt x="195086" y="200207"/>
                  </a:lnTo>
                  <a:lnTo>
                    <a:pt x="163220" y="221764"/>
                  </a:lnTo>
                  <a:lnTo>
                    <a:pt x="124129" y="229361"/>
                  </a:lnTo>
                  <a:lnTo>
                    <a:pt x="202681" y="229361"/>
                  </a:lnTo>
                  <a:lnTo>
                    <a:pt x="203377" y="228854"/>
                  </a:lnTo>
                  <a:lnTo>
                    <a:pt x="241585" y="228854"/>
                  </a:lnTo>
                  <a:lnTo>
                    <a:pt x="222592" y="209461"/>
                  </a:lnTo>
                  <a:lnTo>
                    <a:pt x="242357" y="175036"/>
                  </a:lnTo>
                  <a:lnTo>
                    <a:pt x="250685" y="136690"/>
                  </a:lnTo>
                  <a:lnTo>
                    <a:pt x="250998" y="126595"/>
                  </a:lnTo>
                  <a:lnTo>
                    <a:pt x="250542" y="116571"/>
                  </a:lnTo>
                  <a:lnTo>
                    <a:pt x="238061" y="71424"/>
                  </a:lnTo>
                  <a:lnTo>
                    <a:pt x="207126" y="30735"/>
                  </a:lnTo>
                  <a:lnTo>
                    <a:pt x="201691" y="26911"/>
                  </a:lnTo>
                  <a:close/>
                </a:path>
              </a:pathLst>
            </a:custGeom>
            <a:solidFill>
              <a:srgbClr val="9BC58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8" name="object 10">
              <a:extLst>
                <a:ext uri="{FF2B5EF4-FFF2-40B4-BE49-F238E27FC236}">
                  <a16:creationId xmlns:a16="http://schemas.microsoft.com/office/drawing/2014/main" id="{35ACFCCF-FDDE-48B5-B801-D224C0F8DF4E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34343" y="703158"/>
              <a:ext cx="198285" cy="202450"/>
            </a:xfrm>
            <a:prstGeom prst="rect">
              <a:avLst/>
            </a:prstGeom>
          </p:spPr>
        </p:pic>
      </p:grp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8D98E09C-C363-4C1D-B538-59024662B726}"/>
              </a:ext>
            </a:extLst>
          </p:cNvPr>
          <p:cNvSpPr/>
          <p:nvPr/>
        </p:nvSpPr>
        <p:spPr>
          <a:xfrm>
            <a:off x="789305" y="1052987"/>
            <a:ext cx="59874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 sz="2000" b="0" i="0" u="none" strike="noStrike" kern="1200" cap="none" spc="0" normalizeH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j-lt"/>
                <a:ea typeface="+mj-ea"/>
                <a:cs typeface="+mj-cs"/>
              </a:defRPr>
            </a:pPr>
            <a:r>
              <a:rPr lang="ru-RU" sz="1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Динамика развития движения «</a:t>
            </a:r>
            <a:r>
              <a:rPr lang="ru-RU" sz="14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Абилимпикс</a:t>
            </a:r>
            <a:r>
              <a:rPr lang="ru-RU" sz="1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</a:p>
          <a:p>
            <a:pPr algn="ctr">
              <a:defRPr sz="2000" b="0" i="0" u="none" strike="noStrike" kern="1200" cap="none" spc="0" normalizeH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j-lt"/>
                <a:ea typeface="+mj-ea"/>
                <a:cs typeface="+mj-cs"/>
              </a:defRPr>
            </a:pPr>
            <a:r>
              <a:rPr lang="ru-RU" sz="1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 Псковской области</a:t>
            </a:r>
          </a:p>
        </p:txBody>
      </p:sp>
      <p:sp>
        <p:nvSpPr>
          <p:cNvPr id="30" name="object 2">
            <a:extLst>
              <a:ext uri="{FF2B5EF4-FFF2-40B4-BE49-F238E27FC236}">
                <a16:creationId xmlns:a16="http://schemas.microsoft.com/office/drawing/2014/main" id="{C6B43C4A-6359-41C3-BC7A-7FA7D5299FAF}"/>
              </a:ext>
            </a:extLst>
          </p:cNvPr>
          <p:cNvSpPr/>
          <p:nvPr/>
        </p:nvSpPr>
        <p:spPr>
          <a:xfrm>
            <a:off x="0" y="0"/>
            <a:ext cx="346075" cy="475615"/>
          </a:xfrm>
          <a:custGeom>
            <a:avLst/>
            <a:gdLst/>
            <a:ahLst/>
            <a:cxnLst/>
            <a:rect l="l" t="t" r="r" b="b"/>
            <a:pathLst>
              <a:path w="346075" h="475615">
                <a:moveTo>
                  <a:pt x="0" y="475208"/>
                </a:moveTo>
                <a:lnTo>
                  <a:pt x="345605" y="475208"/>
                </a:lnTo>
                <a:lnTo>
                  <a:pt x="345605" y="0"/>
                </a:lnTo>
                <a:lnTo>
                  <a:pt x="0" y="0"/>
                </a:lnTo>
                <a:lnTo>
                  <a:pt x="0" y="475208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 lIns="0" tIns="0" rIns="0" bIns="0" rtlCol="0"/>
          <a:lstStyle/>
          <a:p>
            <a:pPr algn="ctr"/>
            <a:endParaRPr lang="ru-RU" sz="800" dirty="0"/>
          </a:p>
          <a:p>
            <a:pPr algn="ctr"/>
            <a:r>
              <a:rPr lang="ru-RU" sz="800" b="1" dirty="0"/>
              <a:t>5</a:t>
            </a:r>
          </a:p>
          <a:p>
            <a:pPr algn="ctr"/>
            <a:endParaRPr sz="800" dirty="0"/>
          </a:p>
        </p:txBody>
      </p:sp>
      <p:graphicFrame>
        <p:nvGraphicFramePr>
          <p:cNvPr id="29" name="Таблица 28">
            <a:extLst>
              <a:ext uri="{FF2B5EF4-FFF2-40B4-BE49-F238E27FC236}">
                <a16:creationId xmlns:a16="http://schemas.microsoft.com/office/drawing/2014/main" id="{16538CBF-14EA-44A1-B496-391340FD2C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2012939"/>
              </p:ext>
            </p:extLst>
          </p:nvPr>
        </p:nvGraphicFramePr>
        <p:xfrm>
          <a:off x="918865" y="1647258"/>
          <a:ext cx="5352215" cy="250656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29538">
                  <a:extLst>
                    <a:ext uri="{9D8B030D-6E8A-4147-A177-3AD203B41FA5}">
                      <a16:colId xmlns:a16="http://schemas.microsoft.com/office/drawing/2014/main" val="1929756479"/>
                    </a:ext>
                  </a:extLst>
                </a:gridCol>
                <a:gridCol w="546317">
                  <a:extLst>
                    <a:ext uri="{9D8B030D-6E8A-4147-A177-3AD203B41FA5}">
                      <a16:colId xmlns:a16="http://schemas.microsoft.com/office/drawing/2014/main" val="2897722729"/>
                    </a:ext>
                  </a:extLst>
                </a:gridCol>
                <a:gridCol w="546317">
                  <a:extLst>
                    <a:ext uri="{9D8B030D-6E8A-4147-A177-3AD203B41FA5}">
                      <a16:colId xmlns:a16="http://schemas.microsoft.com/office/drawing/2014/main" val="3692157790"/>
                    </a:ext>
                  </a:extLst>
                </a:gridCol>
                <a:gridCol w="545546">
                  <a:extLst>
                    <a:ext uri="{9D8B030D-6E8A-4147-A177-3AD203B41FA5}">
                      <a16:colId xmlns:a16="http://schemas.microsoft.com/office/drawing/2014/main" val="3860033693"/>
                    </a:ext>
                  </a:extLst>
                </a:gridCol>
                <a:gridCol w="546317">
                  <a:extLst>
                    <a:ext uri="{9D8B030D-6E8A-4147-A177-3AD203B41FA5}">
                      <a16:colId xmlns:a16="http://schemas.microsoft.com/office/drawing/2014/main" val="903837062"/>
                    </a:ext>
                  </a:extLst>
                </a:gridCol>
                <a:gridCol w="546317">
                  <a:extLst>
                    <a:ext uri="{9D8B030D-6E8A-4147-A177-3AD203B41FA5}">
                      <a16:colId xmlns:a16="http://schemas.microsoft.com/office/drawing/2014/main" val="4007772701"/>
                    </a:ext>
                  </a:extLst>
                </a:gridCol>
                <a:gridCol w="546317">
                  <a:extLst>
                    <a:ext uri="{9D8B030D-6E8A-4147-A177-3AD203B41FA5}">
                      <a16:colId xmlns:a16="http://schemas.microsoft.com/office/drawing/2014/main" val="3778438957"/>
                    </a:ext>
                  </a:extLst>
                </a:gridCol>
                <a:gridCol w="545546">
                  <a:extLst>
                    <a:ext uri="{9D8B030D-6E8A-4147-A177-3AD203B41FA5}">
                      <a16:colId xmlns:a16="http://schemas.microsoft.com/office/drawing/2014/main" val="1507952474"/>
                    </a:ext>
                  </a:extLst>
                </a:gridCol>
              </a:tblGrid>
              <a:tr h="91161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Год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2016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2017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2018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2019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2020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2022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1873105128"/>
                  </a:ext>
                </a:extLst>
              </a:tr>
              <a:tr h="10813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участники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r>
                        <a:rPr lang="en-US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105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139</a:t>
                      </a:r>
                      <a:endParaRPr lang="ru-RU" sz="11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2008705254"/>
                  </a:ext>
                </a:extLst>
              </a:tr>
              <a:tr h="26954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компетенции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endParaRPr lang="ru-RU" sz="11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2983199912"/>
                  </a:ext>
                </a:extLst>
              </a:tr>
              <a:tr h="26954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эксперты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en-US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105</a:t>
                      </a:r>
                      <a:endParaRPr lang="ru-RU" sz="11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3441144650"/>
                  </a:ext>
                </a:extLst>
              </a:tr>
              <a:tr h="26954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организации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endParaRPr lang="ru-RU" sz="11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692456685"/>
                  </a:ext>
                </a:extLst>
              </a:tr>
              <a:tr h="26954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волонтеры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51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ru-RU" sz="11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932812043"/>
                  </a:ext>
                </a:extLst>
              </a:tr>
              <a:tr h="26954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площадки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ru-RU" sz="11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ru-RU" sz="11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5319116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8565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46075" cy="475615"/>
          </a:xfrm>
          <a:custGeom>
            <a:avLst/>
            <a:gdLst/>
            <a:ahLst/>
            <a:cxnLst/>
            <a:rect l="l" t="t" r="r" b="b"/>
            <a:pathLst>
              <a:path w="346075" h="475615">
                <a:moveTo>
                  <a:pt x="0" y="475208"/>
                </a:moveTo>
                <a:lnTo>
                  <a:pt x="345605" y="475208"/>
                </a:lnTo>
                <a:lnTo>
                  <a:pt x="345605" y="0"/>
                </a:lnTo>
                <a:lnTo>
                  <a:pt x="0" y="0"/>
                </a:lnTo>
                <a:lnTo>
                  <a:pt x="0" y="475208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5098" y="182053"/>
            <a:ext cx="95885" cy="1359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800" b="1" dirty="0">
                <a:latin typeface="Arial"/>
                <a:cs typeface="Arial"/>
              </a:rPr>
              <a:t>6</a:t>
            </a:r>
            <a:endParaRPr sz="800" b="1" dirty="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5040007"/>
            <a:ext cx="7560309" cy="288290"/>
          </a:xfrm>
          <a:custGeom>
            <a:avLst/>
            <a:gdLst/>
            <a:ahLst/>
            <a:cxnLst/>
            <a:rect l="l" t="t" r="r" b="b"/>
            <a:pathLst>
              <a:path w="7560309" h="288289">
                <a:moveTo>
                  <a:pt x="0" y="287997"/>
                </a:moveTo>
                <a:lnTo>
                  <a:pt x="7560005" y="287997"/>
                </a:lnTo>
                <a:lnTo>
                  <a:pt x="7560005" y="0"/>
                </a:lnTo>
                <a:lnTo>
                  <a:pt x="0" y="0"/>
                </a:lnTo>
                <a:lnTo>
                  <a:pt x="0" y="287997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44500" y="86488"/>
            <a:ext cx="6000750" cy="650178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350"/>
              </a:spcBef>
            </a:pPr>
            <a:r>
              <a:rPr lang="ru-RU" sz="1200" b="1" spc="60" dirty="0">
                <a:solidFill>
                  <a:srgbClr val="283583"/>
                </a:solidFill>
                <a:latin typeface="Times New Roman" pitchFamily="18" charset="0"/>
                <a:cs typeface="Times New Roman" pitchFamily="18" charset="0"/>
              </a:rPr>
              <a:t>ГБПОУ ПО  »Псковский колледж профессиональных технологий и сервиса» </a:t>
            </a:r>
          </a:p>
          <a:p>
            <a:pPr marL="12700" algn="ctr">
              <a:lnSpc>
                <a:spcPct val="100000"/>
              </a:lnSpc>
              <a:spcBef>
                <a:spcPts val="350"/>
              </a:spcBef>
            </a:pPr>
            <a:r>
              <a:rPr lang="ru-RU" sz="1200" b="1" spc="60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«</a:t>
            </a: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Инклюзивное пространство региональных компетенций конкурсов</a:t>
            </a:r>
            <a:r>
              <a:rPr lang="ru-RU" sz="1200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профессионального</a:t>
            </a:r>
            <a:r>
              <a:rPr lang="ru-RU" sz="1200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мастерства  «</a:t>
            </a:r>
            <a:r>
              <a:rPr lang="ru-RU" sz="1200" b="1" dirty="0" err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Абилимпикс</a:t>
            </a: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»</a:t>
            </a:r>
            <a:endParaRPr sz="1200" dirty="0">
              <a:latin typeface="Arial"/>
              <a:cs typeface="Arial"/>
            </a:endParaRPr>
          </a:p>
        </p:txBody>
      </p:sp>
      <p:grpSp>
        <p:nvGrpSpPr>
          <p:cNvPr id="16" name="object 17"/>
          <p:cNvGrpSpPr/>
          <p:nvPr/>
        </p:nvGrpSpPr>
        <p:grpSpPr>
          <a:xfrm>
            <a:off x="480040" y="4876186"/>
            <a:ext cx="74295" cy="74295"/>
            <a:chOff x="480040" y="4876186"/>
            <a:chExt cx="74295" cy="74295"/>
          </a:xfrm>
        </p:grpSpPr>
        <p:sp>
          <p:nvSpPr>
            <p:cNvPr id="18" name="object 18"/>
            <p:cNvSpPr/>
            <p:nvPr/>
          </p:nvSpPr>
          <p:spPr>
            <a:xfrm>
              <a:off x="480040" y="4876186"/>
              <a:ext cx="74295" cy="74295"/>
            </a:xfrm>
            <a:custGeom>
              <a:avLst/>
              <a:gdLst/>
              <a:ahLst/>
              <a:cxnLst/>
              <a:rect l="l" t="t" r="r" b="b"/>
              <a:pathLst>
                <a:path w="74295" h="74295">
                  <a:moveTo>
                    <a:pt x="68046" y="0"/>
                  </a:moveTo>
                  <a:lnTo>
                    <a:pt x="6248" y="0"/>
                  </a:lnTo>
                  <a:lnTo>
                    <a:pt x="0" y="6248"/>
                  </a:lnTo>
                  <a:lnTo>
                    <a:pt x="0" y="68046"/>
                  </a:lnTo>
                  <a:lnTo>
                    <a:pt x="6248" y="74282"/>
                  </a:lnTo>
                  <a:lnTo>
                    <a:pt x="68046" y="74282"/>
                  </a:lnTo>
                  <a:lnTo>
                    <a:pt x="74282" y="68046"/>
                  </a:lnTo>
                  <a:lnTo>
                    <a:pt x="74282" y="60350"/>
                  </a:lnTo>
                  <a:lnTo>
                    <a:pt x="74282" y="6248"/>
                  </a:lnTo>
                  <a:lnTo>
                    <a:pt x="68046" y="0"/>
                  </a:lnTo>
                  <a:close/>
                </a:path>
              </a:pathLst>
            </a:custGeom>
            <a:solidFill>
              <a:srgbClr val="32468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491815" y="4893390"/>
              <a:ext cx="50800" cy="40005"/>
            </a:xfrm>
            <a:custGeom>
              <a:avLst/>
              <a:gdLst/>
              <a:ahLst/>
              <a:cxnLst/>
              <a:rect l="l" t="t" r="r" b="b"/>
              <a:pathLst>
                <a:path w="50800" h="40004">
                  <a:moveTo>
                    <a:pt x="0" y="12852"/>
                  </a:moveTo>
                  <a:lnTo>
                    <a:pt x="0" y="37833"/>
                  </a:lnTo>
                  <a:lnTo>
                    <a:pt x="2044" y="39877"/>
                  </a:lnTo>
                  <a:lnTo>
                    <a:pt x="48704" y="39877"/>
                  </a:lnTo>
                  <a:lnTo>
                    <a:pt x="50736" y="37833"/>
                  </a:lnTo>
                  <a:lnTo>
                    <a:pt x="50736" y="28994"/>
                  </a:lnTo>
                  <a:lnTo>
                    <a:pt x="22250" y="28994"/>
                  </a:lnTo>
                  <a:lnTo>
                    <a:pt x="12318" y="21716"/>
                  </a:lnTo>
                  <a:lnTo>
                    <a:pt x="1816" y="14617"/>
                  </a:lnTo>
                  <a:lnTo>
                    <a:pt x="850" y="13792"/>
                  </a:lnTo>
                  <a:lnTo>
                    <a:pt x="0" y="12852"/>
                  </a:lnTo>
                  <a:close/>
                </a:path>
                <a:path w="50800" h="40004">
                  <a:moveTo>
                    <a:pt x="50736" y="12852"/>
                  </a:moveTo>
                  <a:lnTo>
                    <a:pt x="49885" y="13792"/>
                  </a:lnTo>
                  <a:lnTo>
                    <a:pt x="48933" y="14617"/>
                  </a:lnTo>
                  <a:lnTo>
                    <a:pt x="38417" y="21755"/>
                  </a:lnTo>
                  <a:lnTo>
                    <a:pt x="28486" y="28994"/>
                  </a:lnTo>
                  <a:lnTo>
                    <a:pt x="50736" y="28994"/>
                  </a:lnTo>
                  <a:lnTo>
                    <a:pt x="50736" y="12852"/>
                  </a:lnTo>
                  <a:close/>
                </a:path>
                <a:path w="50800" h="40004">
                  <a:moveTo>
                    <a:pt x="48666" y="0"/>
                  </a:moveTo>
                  <a:lnTo>
                    <a:pt x="1498" y="0"/>
                  </a:lnTo>
                  <a:lnTo>
                    <a:pt x="0" y="2387"/>
                  </a:lnTo>
                  <a:lnTo>
                    <a:pt x="0" y="7734"/>
                  </a:lnTo>
                  <a:lnTo>
                    <a:pt x="2857" y="10934"/>
                  </a:lnTo>
                  <a:lnTo>
                    <a:pt x="4876" y="12293"/>
                  </a:lnTo>
                  <a:lnTo>
                    <a:pt x="13703" y="18414"/>
                  </a:lnTo>
                  <a:lnTo>
                    <a:pt x="19938" y="22771"/>
                  </a:lnTo>
                  <a:lnTo>
                    <a:pt x="23050" y="25374"/>
                  </a:lnTo>
                  <a:lnTo>
                    <a:pt x="27685" y="25374"/>
                  </a:lnTo>
                  <a:lnTo>
                    <a:pt x="30810" y="22771"/>
                  </a:lnTo>
                  <a:lnTo>
                    <a:pt x="32651" y="21501"/>
                  </a:lnTo>
                  <a:lnTo>
                    <a:pt x="37033" y="18414"/>
                  </a:lnTo>
                  <a:lnTo>
                    <a:pt x="48386" y="10566"/>
                  </a:lnTo>
                  <a:lnTo>
                    <a:pt x="50715" y="7734"/>
                  </a:lnTo>
                  <a:lnTo>
                    <a:pt x="50736" y="2044"/>
                  </a:lnTo>
                  <a:lnTo>
                    <a:pt x="4866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6" name="object 5">
            <a:extLst>
              <a:ext uri="{FF2B5EF4-FFF2-40B4-BE49-F238E27FC236}">
                <a16:creationId xmlns:a16="http://schemas.microsoft.com/office/drawing/2014/main" id="{95F3E8D5-F732-4C5D-BF51-A9AD71E2FA70}"/>
              </a:ext>
            </a:extLst>
          </p:cNvPr>
          <p:cNvSpPr txBox="1"/>
          <p:nvPr/>
        </p:nvSpPr>
        <p:spPr>
          <a:xfrm>
            <a:off x="6369050" y="82667"/>
            <a:ext cx="1062352" cy="198772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0"/>
              </a:spcBef>
            </a:pPr>
            <a:r>
              <a:rPr lang="ru-RU" sz="1000" b="1" spc="60" dirty="0">
                <a:solidFill>
                  <a:srgbClr val="283583"/>
                </a:solidFill>
                <a:latin typeface="Arial"/>
                <a:cs typeface="Arial"/>
              </a:rPr>
              <a:t>Номинация 11.</a:t>
            </a:r>
            <a:endParaRPr sz="800" dirty="0">
              <a:latin typeface="Arial"/>
              <a:cs typeface="Arial"/>
            </a:endParaRPr>
          </a:p>
        </p:txBody>
      </p:sp>
      <p:pic>
        <p:nvPicPr>
          <p:cNvPr id="27" name="object 23">
            <a:extLst>
              <a:ext uri="{FF2B5EF4-FFF2-40B4-BE49-F238E27FC236}">
                <a16:creationId xmlns:a16="http://schemas.microsoft.com/office/drawing/2014/main" id="{97CA8DD8-65B7-4373-829E-414A60696817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450330" y="281439"/>
            <a:ext cx="661670" cy="550088"/>
          </a:xfrm>
          <a:prstGeom prst="rect">
            <a:avLst/>
          </a:prstGeom>
        </p:spPr>
      </p:pic>
      <p:sp>
        <p:nvSpPr>
          <p:cNvPr id="28" name="object 37"/>
          <p:cNvSpPr txBox="1"/>
          <p:nvPr/>
        </p:nvSpPr>
        <p:spPr>
          <a:xfrm>
            <a:off x="425451" y="4530427"/>
            <a:ext cx="2743200" cy="580928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0"/>
              </a:spcBef>
            </a:pPr>
            <a:r>
              <a:rPr sz="700" b="1" spc="30" dirty="0">
                <a:solidFill>
                  <a:srgbClr val="32468D"/>
                </a:solidFill>
                <a:latin typeface="Times New Roman" pitchFamily="18" charset="0"/>
                <a:cs typeface="Times New Roman" pitchFamily="18" charset="0"/>
              </a:rPr>
              <a:t>Контакты:</a:t>
            </a:r>
            <a:endParaRPr sz="700" dirty="0">
              <a:latin typeface="Times New Roman" pitchFamily="18" charset="0"/>
              <a:cs typeface="Times New Roman" pitchFamily="18" charset="0"/>
            </a:endParaRPr>
          </a:p>
          <a:p>
            <a:pPr marL="132080" marR="5080" indent="-120014">
              <a:lnSpc>
                <a:spcPct val="100000"/>
              </a:lnSpc>
              <a:spcBef>
                <a:spcPts val="285"/>
              </a:spcBef>
            </a:pPr>
            <a:r>
              <a:rPr lang="ru-RU" sz="700" b="1" spc="30" dirty="0">
                <a:solidFill>
                  <a:srgbClr val="32468D"/>
                </a:solidFill>
                <a:latin typeface="Times New Roman" pitchFamily="18" charset="0"/>
                <a:cs typeface="Times New Roman" pitchFamily="18" charset="0"/>
              </a:rPr>
              <a:t>Алексеева И.А.                      </a:t>
            </a:r>
            <a:r>
              <a:rPr lang="ru-RU" sz="700" b="1" spc="30" dirty="0" err="1">
                <a:solidFill>
                  <a:srgbClr val="32468D"/>
                </a:solidFill>
                <a:latin typeface="Times New Roman" pitchFamily="18" charset="0"/>
                <a:cs typeface="Times New Roman" pitchFamily="18" charset="0"/>
              </a:rPr>
              <a:t>Верхоглядова</a:t>
            </a:r>
            <a:r>
              <a:rPr lang="ru-RU" sz="700" b="1" spc="30" dirty="0">
                <a:solidFill>
                  <a:srgbClr val="32468D"/>
                </a:solidFill>
                <a:latin typeface="Times New Roman" pitchFamily="18" charset="0"/>
                <a:cs typeface="Times New Roman" pitchFamily="18" charset="0"/>
              </a:rPr>
              <a:t> О.П.</a:t>
            </a:r>
          </a:p>
          <a:p>
            <a:pPr marL="132080" marR="5080" indent="-120014">
              <a:spcBef>
                <a:spcPts val="285"/>
              </a:spcBef>
            </a:pPr>
            <a:r>
              <a:rPr lang="ru-RU" sz="700" spc="3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  <a:hlinkClick r:id="rId3"/>
              </a:rPr>
              <a:t>      </a:t>
            </a:r>
            <a:r>
              <a:rPr lang="en-US" sz="700" spc="3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  <a:hlinkClick r:id="rId3"/>
              </a:rPr>
              <a:t>a</a:t>
            </a:r>
            <a:r>
              <a:rPr lang="ru-RU" sz="700" spc="3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  <a:hlinkClick r:id="rId3"/>
              </a:rPr>
              <a:t> </a:t>
            </a:r>
            <a:r>
              <a:rPr lang="en-US" sz="700" spc="3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  <a:hlinkClick r:id="rId3"/>
              </a:rPr>
              <a:t>i71@list.ru</a:t>
            </a:r>
            <a:r>
              <a:rPr lang="ru-RU" sz="700" spc="30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                     </a:t>
            </a:r>
            <a:r>
              <a:rPr lang="ru-RU" sz="800" dirty="0" err="1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  <a:hlinkClick r:id="rId4"/>
              </a:rPr>
              <a:t>verk.olga@mail.ru</a:t>
            </a:r>
            <a:endParaRPr lang="ru-RU" sz="800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132080" marR="5080" indent="-120014">
              <a:lnSpc>
                <a:spcPct val="100000"/>
              </a:lnSpc>
              <a:spcBef>
                <a:spcPts val="285"/>
              </a:spcBef>
            </a:pPr>
            <a:endParaRPr lang="ru-RU" sz="700" dirty="0">
              <a:solidFill>
                <a:srgbClr val="32468D"/>
              </a:solidFill>
              <a:latin typeface="Verdana"/>
              <a:cs typeface="Verdana"/>
            </a:endParaRPr>
          </a:p>
        </p:txBody>
      </p:sp>
      <p:grpSp>
        <p:nvGrpSpPr>
          <p:cNvPr id="17" name="object 23"/>
          <p:cNvGrpSpPr/>
          <p:nvPr/>
        </p:nvGrpSpPr>
        <p:grpSpPr>
          <a:xfrm>
            <a:off x="1644650" y="4876800"/>
            <a:ext cx="74295" cy="74295"/>
            <a:chOff x="485033" y="4860139"/>
            <a:chExt cx="74295" cy="74295"/>
          </a:xfrm>
        </p:grpSpPr>
        <p:sp>
          <p:nvSpPr>
            <p:cNvPr id="30" name="object 24"/>
            <p:cNvSpPr/>
            <p:nvPr/>
          </p:nvSpPr>
          <p:spPr>
            <a:xfrm>
              <a:off x="485033" y="4860139"/>
              <a:ext cx="74295" cy="74295"/>
            </a:xfrm>
            <a:custGeom>
              <a:avLst/>
              <a:gdLst/>
              <a:ahLst/>
              <a:cxnLst/>
              <a:rect l="l" t="t" r="r" b="b"/>
              <a:pathLst>
                <a:path w="74295" h="74295">
                  <a:moveTo>
                    <a:pt x="68046" y="0"/>
                  </a:moveTo>
                  <a:lnTo>
                    <a:pt x="6248" y="0"/>
                  </a:lnTo>
                  <a:lnTo>
                    <a:pt x="0" y="6248"/>
                  </a:lnTo>
                  <a:lnTo>
                    <a:pt x="0" y="68046"/>
                  </a:lnTo>
                  <a:lnTo>
                    <a:pt x="6248" y="74282"/>
                  </a:lnTo>
                  <a:lnTo>
                    <a:pt x="68046" y="74282"/>
                  </a:lnTo>
                  <a:lnTo>
                    <a:pt x="74282" y="68046"/>
                  </a:lnTo>
                  <a:lnTo>
                    <a:pt x="74282" y="60350"/>
                  </a:lnTo>
                  <a:lnTo>
                    <a:pt x="74282" y="6248"/>
                  </a:lnTo>
                  <a:lnTo>
                    <a:pt x="68046" y="0"/>
                  </a:lnTo>
                  <a:close/>
                </a:path>
              </a:pathLst>
            </a:custGeom>
            <a:solidFill>
              <a:srgbClr val="32468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25"/>
            <p:cNvSpPr/>
            <p:nvPr/>
          </p:nvSpPr>
          <p:spPr>
            <a:xfrm>
              <a:off x="496807" y="4877342"/>
              <a:ext cx="50800" cy="40005"/>
            </a:xfrm>
            <a:custGeom>
              <a:avLst/>
              <a:gdLst/>
              <a:ahLst/>
              <a:cxnLst/>
              <a:rect l="l" t="t" r="r" b="b"/>
              <a:pathLst>
                <a:path w="50800" h="40004">
                  <a:moveTo>
                    <a:pt x="0" y="12852"/>
                  </a:moveTo>
                  <a:lnTo>
                    <a:pt x="0" y="37833"/>
                  </a:lnTo>
                  <a:lnTo>
                    <a:pt x="2044" y="39877"/>
                  </a:lnTo>
                  <a:lnTo>
                    <a:pt x="48704" y="39877"/>
                  </a:lnTo>
                  <a:lnTo>
                    <a:pt x="50736" y="37833"/>
                  </a:lnTo>
                  <a:lnTo>
                    <a:pt x="50736" y="28994"/>
                  </a:lnTo>
                  <a:lnTo>
                    <a:pt x="22250" y="28994"/>
                  </a:lnTo>
                  <a:lnTo>
                    <a:pt x="12318" y="21716"/>
                  </a:lnTo>
                  <a:lnTo>
                    <a:pt x="1816" y="14617"/>
                  </a:lnTo>
                  <a:lnTo>
                    <a:pt x="850" y="13792"/>
                  </a:lnTo>
                  <a:lnTo>
                    <a:pt x="0" y="12852"/>
                  </a:lnTo>
                  <a:close/>
                </a:path>
                <a:path w="50800" h="40004">
                  <a:moveTo>
                    <a:pt x="50736" y="12852"/>
                  </a:moveTo>
                  <a:lnTo>
                    <a:pt x="49885" y="13792"/>
                  </a:lnTo>
                  <a:lnTo>
                    <a:pt x="48933" y="14617"/>
                  </a:lnTo>
                  <a:lnTo>
                    <a:pt x="38417" y="21755"/>
                  </a:lnTo>
                  <a:lnTo>
                    <a:pt x="28486" y="28994"/>
                  </a:lnTo>
                  <a:lnTo>
                    <a:pt x="50736" y="28994"/>
                  </a:lnTo>
                  <a:lnTo>
                    <a:pt x="50736" y="12852"/>
                  </a:lnTo>
                  <a:close/>
                </a:path>
                <a:path w="50800" h="40004">
                  <a:moveTo>
                    <a:pt x="48666" y="0"/>
                  </a:moveTo>
                  <a:lnTo>
                    <a:pt x="1498" y="0"/>
                  </a:lnTo>
                  <a:lnTo>
                    <a:pt x="0" y="2387"/>
                  </a:lnTo>
                  <a:lnTo>
                    <a:pt x="0" y="7734"/>
                  </a:lnTo>
                  <a:lnTo>
                    <a:pt x="2857" y="10934"/>
                  </a:lnTo>
                  <a:lnTo>
                    <a:pt x="4876" y="12293"/>
                  </a:lnTo>
                  <a:lnTo>
                    <a:pt x="13703" y="18414"/>
                  </a:lnTo>
                  <a:lnTo>
                    <a:pt x="19938" y="22771"/>
                  </a:lnTo>
                  <a:lnTo>
                    <a:pt x="23050" y="25374"/>
                  </a:lnTo>
                  <a:lnTo>
                    <a:pt x="27685" y="25374"/>
                  </a:lnTo>
                  <a:lnTo>
                    <a:pt x="30810" y="22771"/>
                  </a:lnTo>
                  <a:lnTo>
                    <a:pt x="32651" y="21501"/>
                  </a:lnTo>
                  <a:lnTo>
                    <a:pt x="37033" y="18414"/>
                  </a:lnTo>
                  <a:lnTo>
                    <a:pt x="48386" y="10566"/>
                  </a:lnTo>
                  <a:lnTo>
                    <a:pt x="50715" y="7734"/>
                  </a:lnTo>
                  <a:lnTo>
                    <a:pt x="50736" y="2044"/>
                  </a:lnTo>
                  <a:lnTo>
                    <a:pt x="4866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aphicFrame>
        <p:nvGraphicFramePr>
          <p:cNvPr id="36" name="Диаграмма 35">
            <a:extLst>
              <a:ext uri="{FF2B5EF4-FFF2-40B4-BE49-F238E27FC236}">
                <a16:creationId xmlns:a16="http://schemas.microsoft.com/office/drawing/2014/main" id="{CAB9924B-1442-4F7A-B2BA-034772936C44}"/>
              </a:ext>
            </a:extLst>
          </p:cNvPr>
          <p:cNvGraphicFramePr/>
          <p:nvPr/>
        </p:nvGraphicFramePr>
        <p:xfrm>
          <a:off x="1035050" y="1066800"/>
          <a:ext cx="548640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7943635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346075" cy="475615"/>
          </a:xfrm>
          <a:custGeom>
            <a:avLst/>
            <a:gdLst/>
            <a:ahLst/>
            <a:cxnLst/>
            <a:rect l="l" t="t" r="r" b="b"/>
            <a:pathLst>
              <a:path w="346075" h="475615">
                <a:moveTo>
                  <a:pt x="0" y="475208"/>
                </a:moveTo>
                <a:lnTo>
                  <a:pt x="345605" y="475208"/>
                </a:lnTo>
                <a:lnTo>
                  <a:pt x="345605" y="0"/>
                </a:lnTo>
                <a:lnTo>
                  <a:pt x="0" y="0"/>
                </a:lnTo>
                <a:lnTo>
                  <a:pt x="0" y="475208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5098" y="182053"/>
            <a:ext cx="95885" cy="1359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800" b="1" dirty="0">
                <a:latin typeface="Arial"/>
                <a:cs typeface="Arial"/>
              </a:rPr>
              <a:t>7</a:t>
            </a:r>
            <a:endParaRPr sz="800" b="1" dirty="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5040007"/>
            <a:ext cx="7560309" cy="288290"/>
          </a:xfrm>
          <a:custGeom>
            <a:avLst/>
            <a:gdLst/>
            <a:ahLst/>
            <a:cxnLst/>
            <a:rect l="l" t="t" r="r" b="b"/>
            <a:pathLst>
              <a:path w="7560309" h="288289">
                <a:moveTo>
                  <a:pt x="0" y="287997"/>
                </a:moveTo>
                <a:lnTo>
                  <a:pt x="7560005" y="287997"/>
                </a:lnTo>
                <a:lnTo>
                  <a:pt x="7560005" y="0"/>
                </a:lnTo>
                <a:lnTo>
                  <a:pt x="0" y="0"/>
                </a:lnTo>
                <a:lnTo>
                  <a:pt x="0" y="287997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44500" y="86488"/>
            <a:ext cx="6000750" cy="650178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350"/>
              </a:spcBef>
            </a:pPr>
            <a:r>
              <a:rPr lang="ru-RU" sz="1200" b="1" spc="60" dirty="0">
                <a:solidFill>
                  <a:srgbClr val="283583"/>
                </a:solidFill>
                <a:latin typeface="Times New Roman" pitchFamily="18" charset="0"/>
                <a:cs typeface="Times New Roman" pitchFamily="18" charset="0"/>
              </a:rPr>
              <a:t>ГБПОУ ПО  »Псковский колледж профессиональных технологий и сервиса» </a:t>
            </a:r>
          </a:p>
          <a:p>
            <a:pPr marL="12700" algn="ctr">
              <a:lnSpc>
                <a:spcPct val="100000"/>
              </a:lnSpc>
              <a:spcBef>
                <a:spcPts val="350"/>
              </a:spcBef>
            </a:pPr>
            <a:r>
              <a:rPr lang="ru-RU" sz="1200" b="1" spc="60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«</a:t>
            </a: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Инклюзивное пространство региональных компетенций конкурсов</a:t>
            </a:r>
            <a:r>
              <a:rPr lang="ru-RU" sz="1200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профессионального</a:t>
            </a:r>
            <a:r>
              <a:rPr lang="ru-RU" sz="1200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мастерства  «</a:t>
            </a:r>
            <a:r>
              <a:rPr lang="ru-RU" sz="1200" b="1" dirty="0" err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Абилимпикс</a:t>
            </a:r>
            <a:r>
              <a:rPr lang="ru-RU" sz="12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»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26" name="object 5">
            <a:extLst>
              <a:ext uri="{FF2B5EF4-FFF2-40B4-BE49-F238E27FC236}">
                <a16:creationId xmlns:a16="http://schemas.microsoft.com/office/drawing/2014/main" id="{95F3E8D5-F732-4C5D-BF51-A9AD71E2FA70}"/>
              </a:ext>
            </a:extLst>
          </p:cNvPr>
          <p:cNvSpPr txBox="1"/>
          <p:nvPr/>
        </p:nvSpPr>
        <p:spPr>
          <a:xfrm>
            <a:off x="6369050" y="82667"/>
            <a:ext cx="1062352" cy="198772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0"/>
              </a:spcBef>
            </a:pPr>
            <a:r>
              <a:rPr lang="ru-RU" sz="1000" b="1" spc="60" dirty="0">
                <a:solidFill>
                  <a:srgbClr val="283583"/>
                </a:solidFill>
                <a:latin typeface="Arial"/>
                <a:cs typeface="Arial"/>
              </a:rPr>
              <a:t>Номинация 11.</a:t>
            </a:r>
            <a:endParaRPr sz="800" dirty="0">
              <a:latin typeface="Arial"/>
              <a:cs typeface="Arial"/>
            </a:endParaRPr>
          </a:p>
        </p:txBody>
      </p:sp>
      <p:pic>
        <p:nvPicPr>
          <p:cNvPr id="27" name="object 23">
            <a:extLst>
              <a:ext uri="{FF2B5EF4-FFF2-40B4-BE49-F238E27FC236}">
                <a16:creationId xmlns:a16="http://schemas.microsoft.com/office/drawing/2014/main" id="{97CA8DD8-65B7-4373-829E-414A60696817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450330" y="281439"/>
            <a:ext cx="661670" cy="550088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D010D61F-36A2-4501-8B17-A28946346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87" y="822075"/>
            <a:ext cx="2991761" cy="1935736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D1432D98-9AD7-4781-A6FE-E9790B9B284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8283" r="210"/>
          <a:stretch/>
        </p:blipFill>
        <p:spPr>
          <a:xfrm>
            <a:off x="3357016" y="809281"/>
            <a:ext cx="3032484" cy="1961323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BEE11F87-B4D7-486B-BEEC-737DE52177A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357015" y="2843218"/>
            <a:ext cx="3032483" cy="1935735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D3AD6914-E7C3-4A1E-B213-7C412BB71DB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886" y="2782604"/>
            <a:ext cx="2991761" cy="207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42694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1257</TotalTime>
  <Words>978</Words>
  <Application>Microsoft Office PowerPoint</Application>
  <PresentationFormat>Произвольный</PresentationFormat>
  <Paragraphs>200</Paragraphs>
  <Slides>10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9" baseType="lpstr">
      <vt:lpstr>Arial</vt:lpstr>
      <vt:lpstr>Calibri</vt:lpstr>
      <vt:lpstr>Century Gothic</vt:lpstr>
      <vt:lpstr>Futura PT Bold</vt:lpstr>
      <vt:lpstr>Futura PT Medium</vt:lpstr>
      <vt:lpstr>Liberation Serif</vt:lpstr>
      <vt:lpstr>Times New Roman</vt:lpstr>
      <vt:lpstr>Verdana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Сборник лучших практик, методических разработок,  проектов в сфере инклюзивного образования</dc:title>
  <dc:creator>Мой компьютер</dc:creator>
  <cp:lastModifiedBy>R</cp:lastModifiedBy>
  <cp:revision>36</cp:revision>
  <cp:lastPrinted>2022-10-17T11:34:26Z</cp:lastPrinted>
  <dcterms:created xsi:type="dcterms:W3CDTF">2022-07-12T08:13:56Z</dcterms:created>
  <dcterms:modified xsi:type="dcterms:W3CDTF">2024-02-14T15:06:49Z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2022-01-19T00:00:00Z</vt:filetime>
  </property>
  <property fmtid="{D5CDD505-2E9C-101B-9397-08002B2CF9AE}" pid="3" name="Creator">
    <vt:lpwstr>Adobe InDesign 14.0 (Windows)</vt:lpwstr>
  </property>
  <property fmtid="{D5CDD505-2E9C-101B-9397-08002B2CF9AE}" pid="4" name="LastSaved">
    <vt:filetime>2022-07-12T00:00:00Z</vt:filetime>
  </property>
</Properties>
</file>